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1" r:id="rId15"/>
    <p:sldId id="272" r:id="rId16"/>
    <p:sldId id="273" r:id="rId17"/>
    <p:sldId id="274" r:id="rId18"/>
    <p:sldId id="275" r:id="rId19"/>
    <p:sldId id="276" r:id="rId20"/>
    <p:sldId id="277" r:id="rId21"/>
    <p:sldId id="278" r:id="rId22"/>
    <p:sldId id="279" r:id="rId23"/>
    <p:sldId id="280" r:id="rId24"/>
    <p:sldId id="290" r:id="rId25"/>
    <p:sldId id="294" r:id="rId26"/>
    <p:sldId id="291" r:id="rId27"/>
    <p:sldId id="308" r:id="rId28"/>
    <p:sldId id="292" r:id="rId29"/>
    <p:sldId id="293" r:id="rId30"/>
    <p:sldId id="295" r:id="rId31"/>
    <p:sldId id="296" r:id="rId32"/>
    <p:sldId id="297" r:id="rId33"/>
    <p:sldId id="298" r:id="rId34"/>
    <p:sldId id="299" r:id="rId35"/>
    <p:sldId id="283" r:id="rId36"/>
    <p:sldId id="284" r:id="rId37"/>
    <p:sldId id="285" r:id="rId38"/>
    <p:sldId id="286" r:id="rId39"/>
    <p:sldId id="287" r:id="rId40"/>
    <p:sldId id="289" r:id="rId41"/>
    <p:sldId id="300" r:id="rId42"/>
    <p:sldId id="288" r:id="rId43"/>
    <p:sldId id="302" r:id="rId44"/>
    <p:sldId id="303" r:id="rId45"/>
    <p:sldId id="306" r:id="rId46"/>
    <p:sldId id="304" r:id="rId47"/>
    <p:sldId id="305" r:id="rId48"/>
    <p:sldId id="307" r:id="rId49"/>
    <p:sldId id="309" r:id="rId50"/>
    <p:sldId id="310" r:id="rId51"/>
    <p:sldId id="311" r:id="rId52"/>
    <p:sldId id="312" r:id="rId53"/>
    <p:sldId id="313" r:id="rId54"/>
    <p:sldId id="314" r:id="rId55"/>
    <p:sldId id="2147328140" r:id="rId56"/>
    <p:sldId id="2147328141" r:id="rId57"/>
    <p:sldId id="2147328142" r:id="rId58"/>
    <p:sldId id="2147328139" r:id="rId59"/>
    <p:sldId id="2147328136" r:id="rId60"/>
    <p:sldId id="2147328143" r:id="rId61"/>
    <p:sldId id="2147328144"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7D23"/>
    <a:srgbClr val="0AECA6"/>
    <a:srgbClr val="215F9A"/>
    <a:srgbClr val="2753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309" autoAdjust="0"/>
    <p:restoredTop sz="69804" autoAdjust="0"/>
  </p:normalViewPr>
  <p:slideViewPr>
    <p:cSldViewPr snapToGrid="0">
      <p:cViewPr varScale="1">
        <p:scale>
          <a:sx n="57" d="100"/>
          <a:sy n="57" d="100"/>
        </p:scale>
        <p:origin x="1344" y="58"/>
      </p:cViewPr>
      <p:guideLst/>
    </p:cSldViewPr>
  </p:slideViewPr>
  <p:notesTextViewPr>
    <p:cViewPr>
      <p:scale>
        <a:sx n="1" d="1"/>
        <a:sy n="1" d="1"/>
      </p:scale>
      <p:origin x="0" y="-38"/>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44572C-7F6C-402C-86BD-7D5A5345ECAF}" type="datetimeFigureOut">
              <a:rPr lang="en-US" smtClean="0"/>
              <a:t>3/19/2025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041B58-B3D4-497F-A70A-84A0BA259BE7}" type="slidenum">
              <a:rPr lang="en-US" smtClean="0"/>
              <a:t>‹#›</a:t>
            </a:fld>
            <a:endParaRPr lang="en-US"/>
          </a:p>
        </p:txBody>
      </p:sp>
    </p:spTree>
    <p:extLst>
      <p:ext uri="{BB962C8B-B14F-4D97-AF65-F5344CB8AC3E}">
        <p14:creationId xmlns:p14="http://schemas.microsoft.com/office/powerpoint/2010/main" val="4293440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041B58-B3D4-497F-A70A-84A0BA259BE7}" type="slidenum">
              <a:rPr lang="en-US" smtClean="0"/>
              <a:t>24</a:t>
            </a:fld>
            <a:endParaRPr lang="en-US"/>
          </a:p>
        </p:txBody>
      </p:sp>
    </p:spTree>
    <p:extLst>
      <p:ext uri="{BB962C8B-B14F-4D97-AF65-F5344CB8AC3E}">
        <p14:creationId xmlns:p14="http://schemas.microsoft.com/office/powerpoint/2010/main" val="816237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041B58-B3D4-497F-A70A-84A0BA259BE7}" type="slidenum">
              <a:rPr lang="en-US" smtClean="0"/>
              <a:t>26</a:t>
            </a:fld>
            <a:endParaRPr lang="en-US"/>
          </a:p>
        </p:txBody>
      </p:sp>
    </p:spTree>
    <p:extLst>
      <p:ext uri="{BB962C8B-B14F-4D97-AF65-F5344CB8AC3E}">
        <p14:creationId xmlns:p14="http://schemas.microsoft.com/office/powerpoint/2010/main" val="4263884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Modulating in primary side; same amount of phase shift also in secondary side</a:t>
            </a:r>
          </a:p>
          <a:p>
            <a:r>
              <a:rPr lang="en-GB" dirty="0"/>
              <a:t>Phase shift gives rise to a positive</a:t>
            </a:r>
          </a:p>
          <a:p>
            <a:r>
              <a:rPr lang="en-GB" dirty="0"/>
              <a:t>Power in the inductor is proportional to the width</a:t>
            </a:r>
            <a:endParaRPr lang="en-US" dirty="0"/>
          </a:p>
        </p:txBody>
      </p:sp>
      <p:sp>
        <p:nvSpPr>
          <p:cNvPr id="4" name="Slide Number Placeholder 3"/>
          <p:cNvSpPr>
            <a:spLocks noGrp="1"/>
          </p:cNvSpPr>
          <p:nvPr>
            <p:ph type="sldNum" sz="quarter" idx="5"/>
          </p:nvPr>
        </p:nvSpPr>
        <p:spPr/>
        <p:txBody>
          <a:bodyPr/>
          <a:lstStyle/>
          <a:p>
            <a:fld id="{B0041B58-B3D4-497F-A70A-84A0BA259BE7}" type="slidenum">
              <a:rPr lang="en-US" smtClean="0"/>
              <a:t>42</a:t>
            </a:fld>
            <a:endParaRPr lang="en-US"/>
          </a:p>
        </p:txBody>
      </p:sp>
    </p:spTree>
    <p:extLst>
      <p:ext uri="{BB962C8B-B14F-4D97-AF65-F5344CB8AC3E}">
        <p14:creationId xmlns:p14="http://schemas.microsoft.com/office/powerpoint/2010/main" val="3681597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041B58-B3D4-497F-A70A-84A0BA259BE7}" type="slidenum">
              <a:rPr lang="en-US" smtClean="0"/>
              <a:t>43</a:t>
            </a:fld>
            <a:endParaRPr lang="en-US"/>
          </a:p>
        </p:txBody>
      </p:sp>
    </p:spTree>
    <p:extLst>
      <p:ext uri="{BB962C8B-B14F-4D97-AF65-F5344CB8AC3E}">
        <p14:creationId xmlns:p14="http://schemas.microsoft.com/office/powerpoint/2010/main" val="4093465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TPS example – ZVS and total rms value is </a:t>
            </a:r>
            <a:r>
              <a:rPr lang="en-GB"/>
              <a:t>much better at DPS</a:t>
            </a:r>
            <a:endParaRPr lang="en-US"/>
          </a:p>
        </p:txBody>
      </p:sp>
      <p:sp>
        <p:nvSpPr>
          <p:cNvPr id="4" name="Slide Number Placeholder 3"/>
          <p:cNvSpPr>
            <a:spLocks noGrp="1"/>
          </p:cNvSpPr>
          <p:nvPr>
            <p:ph type="sldNum" sz="quarter" idx="5"/>
          </p:nvPr>
        </p:nvSpPr>
        <p:spPr/>
        <p:txBody>
          <a:bodyPr/>
          <a:lstStyle/>
          <a:p>
            <a:fld id="{B0041B58-B3D4-497F-A70A-84A0BA259BE7}" type="slidenum">
              <a:rPr lang="en-US" smtClean="0"/>
              <a:t>44</a:t>
            </a:fld>
            <a:endParaRPr lang="en-US"/>
          </a:p>
        </p:txBody>
      </p:sp>
    </p:spTree>
    <p:extLst>
      <p:ext uri="{BB962C8B-B14F-4D97-AF65-F5344CB8AC3E}">
        <p14:creationId xmlns:p14="http://schemas.microsoft.com/office/powerpoint/2010/main" val="23368307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041B58-B3D4-497F-A70A-84A0BA259BE7}" type="slidenum">
              <a:rPr lang="en-US" smtClean="0"/>
              <a:t>51</a:t>
            </a:fld>
            <a:endParaRPr lang="en-US"/>
          </a:p>
        </p:txBody>
      </p:sp>
    </p:spTree>
    <p:extLst>
      <p:ext uri="{BB962C8B-B14F-4D97-AF65-F5344CB8AC3E}">
        <p14:creationId xmlns:p14="http://schemas.microsoft.com/office/powerpoint/2010/main" val="389249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3CEA3-5643-6711-C18F-96F6D076C8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26350D-7192-FD95-8FD4-5A13571786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658969-BF3C-EDE5-C79B-AD81051A50A2}"/>
              </a:ext>
            </a:extLst>
          </p:cNvPr>
          <p:cNvSpPr>
            <a:spLocks noGrp="1"/>
          </p:cNvSpPr>
          <p:nvPr>
            <p:ph type="body" idx="1"/>
          </p:nvPr>
        </p:nvSpPr>
        <p:spPr/>
        <p:txBody>
          <a:bodyPr/>
          <a:lstStyle/>
          <a:p>
            <a:r>
              <a:rPr lang="de-DE" dirty="0"/>
              <a:t>Total System Solutions approach:</a:t>
            </a:r>
          </a:p>
          <a:p>
            <a:endParaRPr lang="de-DE" dirty="0"/>
          </a:p>
          <a:p>
            <a:r>
              <a:rPr lang="en-US" dirty="0"/>
              <a:t>4 half bridges are implemented using Microchip </a:t>
            </a:r>
            <a:r>
              <a:rPr lang="en-US" dirty="0" err="1"/>
              <a:t>SiC</a:t>
            </a:r>
            <a:r>
              <a:rPr lang="en-US" dirty="0"/>
              <a:t> </a:t>
            </a:r>
            <a:r>
              <a:rPr lang="en-US" dirty="0" err="1"/>
              <a:t>mosfets</a:t>
            </a:r>
            <a:r>
              <a:rPr lang="en-US" dirty="0"/>
              <a:t> (Plug In Module)</a:t>
            </a:r>
          </a:p>
          <a:p>
            <a:r>
              <a:rPr lang="en-US" dirty="0"/>
              <a:t>Main control elements hinge around high speed </a:t>
            </a:r>
            <a:r>
              <a:rPr lang="en-US" dirty="0" err="1"/>
              <a:t>pwm</a:t>
            </a:r>
            <a:r>
              <a:rPr lang="en-US" dirty="0"/>
              <a:t> module from a dsPIC33C or dsPIC33A device carried on a </a:t>
            </a:r>
            <a:r>
              <a:rPr lang="en-US" dirty="0" err="1"/>
              <a:t>Pulg</a:t>
            </a:r>
            <a:r>
              <a:rPr lang="en-US" dirty="0"/>
              <a:t> In Module</a:t>
            </a:r>
          </a:p>
          <a:p>
            <a:endParaRPr lang="en-US" dirty="0"/>
          </a:p>
          <a:p>
            <a:r>
              <a:rPr lang="en-US" dirty="0"/>
              <a:t>Various other utility semiconductors made by Microchip across board</a:t>
            </a:r>
          </a:p>
          <a:p>
            <a:pPr marL="285750" indent="-285750">
              <a:buFontTx/>
              <a:buChar char="-"/>
            </a:pPr>
            <a:r>
              <a:rPr lang="en-US" dirty="0"/>
              <a:t>Isolated voltage sense, auxiliary power </a:t>
            </a:r>
            <a:r>
              <a:rPr lang="en-US" dirty="0" err="1"/>
              <a:t>regualtors</a:t>
            </a:r>
            <a:r>
              <a:rPr lang="en-US" dirty="0"/>
              <a:t>, CAN interface etc. </a:t>
            </a:r>
          </a:p>
          <a:p>
            <a:pPr marL="285750" indent="-285750">
              <a:buFontTx/>
              <a:buChar char="-"/>
            </a:pPr>
            <a:endParaRPr lang="en-US" dirty="0"/>
          </a:p>
          <a:p>
            <a:pPr marL="285750" indent="-285750">
              <a:buFontTx/>
              <a:buChar char="-"/>
            </a:pPr>
            <a:r>
              <a:rPr lang="en-US" dirty="0"/>
              <a:t>Payton: Shim Choke + Transformer</a:t>
            </a:r>
          </a:p>
          <a:p>
            <a:pPr marL="285750" indent="-285750">
              <a:buFontTx/>
              <a:buChar char="-"/>
            </a:pPr>
            <a:r>
              <a:rPr lang="en-US" dirty="0"/>
              <a:t>Wurth: HW DC link capacitors</a:t>
            </a:r>
          </a:p>
        </p:txBody>
      </p:sp>
      <p:sp>
        <p:nvSpPr>
          <p:cNvPr id="4" name="Slide Number Placeholder 3">
            <a:extLst>
              <a:ext uri="{FF2B5EF4-FFF2-40B4-BE49-F238E27FC236}">
                <a16:creationId xmlns:a16="http://schemas.microsoft.com/office/drawing/2014/main" id="{EAA82362-81A2-6E3F-B7F6-2A8C315786D6}"/>
              </a:ext>
            </a:extLst>
          </p:cNvPr>
          <p:cNvSpPr>
            <a:spLocks noGrp="1"/>
          </p:cNvSpPr>
          <p:nvPr>
            <p:ph type="sldNum" sz="quarter" idx="5"/>
          </p:nvPr>
        </p:nvSpPr>
        <p:spPr/>
        <p:txBody>
          <a:bodyPr/>
          <a:lstStyle/>
          <a:p>
            <a:fld id="{BFF8CB49-A7FB-5E4A-B599-DE2118135120}" type="slidenum">
              <a:rPr lang="en-US" smtClean="0"/>
              <a:t>58</a:t>
            </a:fld>
            <a:endParaRPr lang="en-US"/>
          </a:p>
        </p:txBody>
      </p:sp>
    </p:spTree>
    <p:extLst>
      <p:ext uri="{BB962C8B-B14F-4D97-AF65-F5344CB8AC3E}">
        <p14:creationId xmlns:p14="http://schemas.microsoft.com/office/powerpoint/2010/main" val="1895235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Oscilloscope waveform capture:</a:t>
            </a:r>
          </a:p>
          <a:p>
            <a:endParaRPr lang="de-DE" dirty="0"/>
          </a:p>
          <a:p>
            <a:r>
              <a:rPr lang="de-DE" dirty="0"/>
              <a:t>Orange – primary AC voltage</a:t>
            </a:r>
          </a:p>
          <a:p>
            <a:r>
              <a:rPr lang="de-DE" dirty="0"/>
              <a:t>Yellow – secondary AC voltage</a:t>
            </a:r>
          </a:p>
          <a:p>
            <a:r>
              <a:rPr lang="de-DE" dirty="0"/>
              <a:t>Purple Blue – Current waveform in inductor and transformer </a:t>
            </a:r>
          </a:p>
          <a:p>
            <a:endParaRPr lang="de-DE" dirty="0"/>
          </a:p>
          <a:p>
            <a:r>
              <a:rPr lang="de-DE" dirty="0"/>
              <a:t>Blue – logic analyzer . 4PWM signals PG1 .. PG4 high side (the other 4 are simply complementary, so they have been left out for less clutter)</a:t>
            </a:r>
          </a:p>
          <a:p>
            <a:endParaRPr lang="de-DE" dirty="0"/>
          </a:p>
          <a:p>
            <a:r>
              <a:rPr lang="de-DE" dirty="0"/>
              <a:t>Comparison of Forward and Reverse operation</a:t>
            </a:r>
          </a:p>
          <a:p>
            <a:r>
              <a:rPr lang="de-DE" dirty="0"/>
              <a:t>Observe the 180° phase difference for current waveform. </a:t>
            </a:r>
          </a:p>
          <a:p>
            <a:r>
              <a:rPr lang="de-DE" dirty="0"/>
              <a:t>This translates to positive or negative active power flow</a:t>
            </a:r>
            <a:endParaRPr lang="en-US" dirty="0"/>
          </a:p>
        </p:txBody>
      </p:sp>
      <p:sp>
        <p:nvSpPr>
          <p:cNvPr id="4" name="Slide Number Placeholder 3"/>
          <p:cNvSpPr>
            <a:spLocks noGrp="1"/>
          </p:cNvSpPr>
          <p:nvPr>
            <p:ph type="sldNum" sz="quarter" idx="5"/>
          </p:nvPr>
        </p:nvSpPr>
        <p:spPr/>
        <p:txBody>
          <a:bodyPr/>
          <a:lstStyle/>
          <a:p>
            <a:fld id="{BFF8CB49-A7FB-5E4A-B599-DE2118135120}" type="slidenum">
              <a:rPr lang="en-US" smtClean="0"/>
              <a:t>59</a:t>
            </a:fld>
            <a:endParaRPr lang="en-US"/>
          </a:p>
        </p:txBody>
      </p:sp>
    </p:spTree>
    <p:extLst>
      <p:ext uri="{BB962C8B-B14F-4D97-AF65-F5344CB8AC3E}">
        <p14:creationId xmlns:p14="http://schemas.microsoft.com/office/powerpoint/2010/main" val="32151509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BA32E-B97B-87FA-710D-C6BCE70FC2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907D6E0-72D5-20FB-27D2-965F1F3CE2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4AE379-E873-8CB6-4C82-5134CD232B6C}"/>
              </a:ext>
            </a:extLst>
          </p:cNvPr>
          <p:cNvSpPr>
            <a:spLocks noGrp="1"/>
          </p:cNvSpPr>
          <p:nvPr>
            <p:ph type="dt" sz="half" idx="10"/>
          </p:nvPr>
        </p:nvSpPr>
        <p:spPr/>
        <p:txBody>
          <a:bodyPr/>
          <a:lstStyle/>
          <a:p>
            <a:fld id="{C8B5CE37-4518-4420-8E81-BDF4C2BF2F94}" type="datetimeFigureOut">
              <a:rPr lang="en-US" smtClean="0"/>
              <a:t>3/19/2025</a:t>
            </a:fld>
            <a:endParaRPr lang="en-US"/>
          </a:p>
        </p:txBody>
      </p:sp>
      <p:sp>
        <p:nvSpPr>
          <p:cNvPr id="5" name="Footer Placeholder 4">
            <a:extLst>
              <a:ext uri="{FF2B5EF4-FFF2-40B4-BE49-F238E27FC236}">
                <a16:creationId xmlns:a16="http://schemas.microsoft.com/office/drawing/2014/main" id="{166D6511-6650-0615-0D9C-F4689F3963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FF6D5D-669B-84F2-3D3E-5D390FDC5F56}"/>
              </a:ext>
            </a:extLst>
          </p:cNvPr>
          <p:cNvSpPr>
            <a:spLocks noGrp="1"/>
          </p:cNvSpPr>
          <p:nvPr>
            <p:ph type="sldNum" sz="quarter" idx="12"/>
          </p:nvPr>
        </p:nvSpPr>
        <p:spPr/>
        <p:txBody>
          <a:bodyPr/>
          <a:lstStyle/>
          <a:p>
            <a:fld id="{748F680C-DC35-4894-9890-1368593C2016}" type="slidenum">
              <a:rPr lang="en-US" smtClean="0"/>
              <a:t>‹#›</a:t>
            </a:fld>
            <a:endParaRPr lang="en-US"/>
          </a:p>
        </p:txBody>
      </p:sp>
    </p:spTree>
    <p:extLst>
      <p:ext uri="{BB962C8B-B14F-4D97-AF65-F5344CB8AC3E}">
        <p14:creationId xmlns:p14="http://schemas.microsoft.com/office/powerpoint/2010/main" val="2573355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F470D-1B2B-A156-6067-9804076274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56D3224-0C0F-6C72-8DD9-CD2F1611D0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604202-A779-988C-0583-3D695DCC6144}"/>
              </a:ext>
            </a:extLst>
          </p:cNvPr>
          <p:cNvSpPr>
            <a:spLocks noGrp="1"/>
          </p:cNvSpPr>
          <p:nvPr>
            <p:ph type="dt" sz="half" idx="10"/>
          </p:nvPr>
        </p:nvSpPr>
        <p:spPr/>
        <p:txBody>
          <a:bodyPr/>
          <a:lstStyle/>
          <a:p>
            <a:fld id="{C8B5CE37-4518-4420-8E81-BDF4C2BF2F94}" type="datetimeFigureOut">
              <a:rPr lang="en-US" smtClean="0"/>
              <a:t>3/19/2025</a:t>
            </a:fld>
            <a:endParaRPr lang="en-US"/>
          </a:p>
        </p:txBody>
      </p:sp>
      <p:sp>
        <p:nvSpPr>
          <p:cNvPr id="5" name="Footer Placeholder 4">
            <a:extLst>
              <a:ext uri="{FF2B5EF4-FFF2-40B4-BE49-F238E27FC236}">
                <a16:creationId xmlns:a16="http://schemas.microsoft.com/office/drawing/2014/main" id="{A5C900AC-1107-B086-7CE7-2B1AEB0215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A556A8-02BD-540E-55C7-CD4FC025A60F}"/>
              </a:ext>
            </a:extLst>
          </p:cNvPr>
          <p:cNvSpPr>
            <a:spLocks noGrp="1"/>
          </p:cNvSpPr>
          <p:nvPr>
            <p:ph type="sldNum" sz="quarter" idx="12"/>
          </p:nvPr>
        </p:nvSpPr>
        <p:spPr/>
        <p:txBody>
          <a:bodyPr/>
          <a:lstStyle/>
          <a:p>
            <a:fld id="{748F680C-DC35-4894-9890-1368593C2016}" type="slidenum">
              <a:rPr lang="en-US" smtClean="0"/>
              <a:t>‹#›</a:t>
            </a:fld>
            <a:endParaRPr lang="en-US"/>
          </a:p>
        </p:txBody>
      </p:sp>
    </p:spTree>
    <p:extLst>
      <p:ext uri="{BB962C8B-B14F-4D97-AF65-F5344CB8AC3E}">
        <p14:creationId xmlns:p14="http://schemas.microsoft.com/office/powerpoint/2010/main" val="2363375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5A1176-BDAB-0D63-9509-9A811AAE15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B0557DD-1BF3-1AB1-50A2-F09BEEA8A6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E13366-E134-8F3F-80A8-FF5EF17912F3}"/>
              </a:ext>
            </a:extLst>
          </p:cNvPr>
          <p:cNvSpPr>
            <a:spLocks noGrp="1"/>
          </p:cNvSpPr>
          <p:nvPr>
            <p:ph type="dt" sz="half" idx="10"/>
          </p:nvPr>
        </p:nvSpPr>
        <p:spPr/>
        <p:txBody>
          <a:bodyPr/>
          <a:lstStyle/>
          <a:p>
            <a:fld id="{C8B5CE37-4518-4420-8E81-BDF4C2BF2F94}" type="datetimeFigureOut">
              <a:rPr lang="en-US" smtClean="0"/>
              <a:t>3/19/2025</a:t>
            </a:fld>
            <a:endParaRPr lang="en-US"/>
          </a:p>
        </p:txBody>
      </p:sp>
      <p:sp>
        <p:nvSpPr>
          <p:cNvPr id="5" name="Footer Placeholder 4">
            <a:extLst>
              <a:ext uri="{FF2B5EF4-FFF2-40B4-BE49-F238E27FC236}">
                <a16:creationId xmlns:a16="http://schemas.microsoft.com/office/drawing/2014/main" id="{2AA08E0D-9E0A-A5E9-CDDA-38E5ADF6EF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C233CD-6793-ACD6-599B-F23B64860317}"/>
              </a:ext>
            </a:extLst>
          </p:cNvPr>
          <p:cNvSpPr>
            <a:spLocks noGrp="1"/>
          </p:cNvSpPr>
          <p:nvPr>
            <p:ph type="sldNum" sz="quarter" idx="12"/>
          </p:nvPr>
        </p:nvSpPr>
        <p:spPr/>
        <p:txBody>
          <a:bodyPr/>
          <a:lstStyle/>
          <a:p>
            <a:fld id="{748F680C-DC35-4894-9890-1368593C2016}" type="slidenum">
              <a:rPr lang="en-US" smtClean="0"/>
              <a:t>‹#›</a:t>
            </a:fld>
            <a:endParaRPr lang="en-US"/>
          </a:p>
        </p:txBody>
      </p:sp>
    </p:spTree>
    <p:extLst>
      <p:ext uri="{BB962C8B-B14F-4D97-AF65-F5344CB8AC3E}">
        <p14:creationId xmlns:p14="http://schemas.microsoft.com/office/powerpoint/2010/main" val="19087215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CAEC6540-64C7-9747-877E-6D8504F5DE51}"/>
              </a:ext>
            </a:extLst>
          </p:cNvPr>
          <p:cNvSpPr>
            <a:spLocks noGrp="1"/>
          </p:cNvSpPr>
          <p:nvPr>
            <p:ph type="title"/>
          </p:nvPr>
        </p:nvSpPr>
        <p:spPr>
          <a:xfrm>
            <a:off x="355602" y="96296"/>
            <a:ext cx="11403631" cy="777240"/>
          </a:xfrm>
          <a:prstGeom prst="rect">
            <a:avLst/>
          </a:prstGeom>
        </p:spPr>
        <p:txBody>
          <a:bodyPr vert="horz" lIns="121888" tIns="60944" rIns="121888" bIns="60944" rtlCol="0" anchor="t" anchorCtr="0">
            <a:noAutofit/>
          </a:bodyPr>
          <a:lstStyle>
            <a:lvl1pPr>
              <a:defRPr sz="4400"/>
            </a:lvl1pPr>
          </a:lstStyle>
          <a:p>
            <a:r>
              <a:rPr lang="en-US"/>
              <a:t>Click to edit Master title style</a:t>
            </a:r>
            <a:endParaRPr lang="en-US" dirty="0"/>
          </a:p>
        </p:txBody>
      </p:sp>
      <p:sp>
        <p:nvSpPr>
          <p:cNvPr id="13" name="Content Placeholder 12">
            <a:extLst>
              <a:ext uri="{FF2B5EF4-FFF2-40B4-BE49-F238E27FC236}">
                <a16:creationId xmlns:a16="http://schemas.microsoft.com/office/drawing/2014/main" id="{986DAD2F-D448-354C-9ACF-03ED78E9AF94}"/>
              </a:ext>
            </a:extLst>
          </p:cNvPr>
          <p:cNvSpPr>
            <a:spLocks noGrp="1"/>
          </p:cNvSpPr>
          <p:nvPr>
            <p:ph sz="quarter" idx="13"/>
          </p:nvPr>
        </p:nvSpPr>
        <p:spPr>
          <a:xfrm>
            <a:off x="354870" y="923074"/>
            <a:ext cx="11403630" cy="5385963"/>
          </a:xfrm>
          <a:prstGeom prst="rect">
            <a:avLst/>
          </a:prstGeom>
        </p:spPr>
        <p:txBody>
          <a:bodyPr/>
          <a:lstStyle>
            <a:lvl1pPr marL="274201" indent="-274201">
              <a:defRPr sz="3200"/>
            </a:lvl1pPr>
            <a:lvl2pPr marL="576072" indent="-274320">
              <a:defRPr sz="2800"/>
            </a:lvl2pPr>
            <a:lvl3pPr marL="868680" indent="-274320">
              <a:defRPr sz="2400"/>
            </a:lvl3pPr>
            <a:lvl4pPr marL="1143000" indent="-274320">
              <a:defRPr sz="2000"/>
            </a:lvl4pPr>
            <a:lvl5pPr marL="1435608" indent="-274320">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a:extLst>
              <a:ext uri="{FF2B5EF4-FFF2-40B4-BE49-F238E27FC236}">
                <a16:creationId xmlns:a16="http://schemas.microsoft.com/office/drawing/2014/main" id="{48344651-9BC3-804A-ABEF-ABD80FF3CEB8}"/>
              </a:ext>
            </a:extLst>
          </p:cNvPr>
          <p:cNvSpPr>
            <a:spLocks noGrp="1"/>
          </p:cNvSpPr>
          <p:nvPr>
            <p:ph type="ftr" sz="quarter" idx="3"/>
          </p:nvPr>
        </p:nvSpPr>
        <p:spPr>
          <a:xfrm>
            <a:off x="4165599" y="6479339"/>
            <a:ext cx="3860800"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dirty="0">
                <a:latin typeface="Calibri Light" panose="020F0302020204030204" pitchFamily="34" charset="0"/>
                <a:cs typeface="Calibri Light" panose="020F0302020204030204" pitchFamily="34" charset="0"/>
              </a:rPr>
              <a:t>Microchip Proprietary and Confidential</a:t>
            </a:r>
          </a:p>
        </p:txBody>
      </p:sp>
      <p:cxnSp>
        <p:nvCxnSpPr>
          <p:cNvPr id="3" name="Straight Connector 2">
            <a:extLst>
              <a:ext uri="{FF2B5EF4-FFF2-40B4-BE49-F238E27FC236}">
                <a16:creationId xmlns:a16="http://schemas.microsoft.com/office/drawing/2014/main" id="{1DC9B2F7-608A-4C78-947A-AB6CB139EEFF}"/>
              </a:ext>
            </a:extLst>
          </p:cNvPr>
          <p:cNvCxnSpPr/>
          <p:nvPr userDrawn="1"/>
        </p:nvCxnSpPr>
        <p:spPr>
          <a:xfrm>
            <a:off x="354138" y="799194"/>
            <a:ext cx="11404362" cy="0"/>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87768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CAEC6540-64C7-9747-877E-6D8504F5DE51}"/>
              </a:ext>
            </a:extLst>
          </p:cNvPr>
          <p:cNvSpPr>
            <a:spLocks noGrp="1"/>
          </p:cNvSpPr>
          <p:nvPr>
            <p:ph type="title"/>
          </p:nvPr>
        </p:nvSpPr>
        <p:spPr>
          <a:xfrm>
            <a:off x="355602" y="96296"/>
            <a:ext cx="11403631" cy="777240"/>
          </a:xfrm>
          <a:prstGeom prst="rect">
            <a:avLst/>
          </a:prstGeom>
        </p:spPr>
        <p:txBody>
          <a:bodyPr vert="horz" lIns="121888" tIns="60944" rIns="121888" bIns="60944" rtlCol="0" anchor="t" anchorCtr="0">
            <a:noAutofit/>
          </a:bodyPr>
          <a:lstStyle>
            <a:lvl1pPr>
              <a:defRPr sz="4400"/>
            </a:lvl1pPr>
          </a:lstStyle>
          <a:p>
            <a:r>
              <a:rPr lang="en-US"/>
              <a:t>Click to edit Master title style</a:t>
            </a:r>
            <a:endParaRPr lang="en-US" dirty="0"/>
          </a:p>
        </p:txBody>
      </p:sp>
      <p:sp>
        <p:nvSpPr>
          <p:cNvPr id="13" name="Content Placeholder 12">
            <a:extLst>
              <a:ext uri="{FF2B5EF4-FFF2-40B4-BE49-F238E27FC236}">
                <a16:creationId xmlns:a16="http://schemas.microsoft.com/office/drawing/2014/main" id="{986DAD2F-D448-354C-9ACF-03ED78E9AF94}"/>
              </a:ext>
            </a:extLst>
          </p:cNvPr>
          <p:cNvSpPr>
            <a:spLocks noGrp="1"/>
          </p:cNvSpPr>
          <p:nvPr>
            <p:ph sz="quarter" idx="13"/>
          </p:nvPr>
        </p:nvSpPr>
        <p:spPr>
          <a:xfrm>
            <a:off x="354870" y="923074"/>
            <a:ext cx="11403630" cy="5385963"/>
          </a:xfrm>
          <a:prstGeom prst="rect">
            <a:avLst/>
          </a:prstGeom>
        </p:spPr>
        <p:txBody>
          <a:bodyPr/>
          <a:lstStyle>
            <a:lvl1pPr marL="274201" indent="-274201">
              <a:defRPr sz="3200"/>
            </a:lvl1pPr>
            <a:lvl2pPr marL="576072" indent="-274320">
              <a:defRPr sz="2800"/>
            </a:lvl2pPr>
            <a:lvl3pPr marL="868680" indent="-274320">
              <a:defRPr sz="2400"/>
            </a:lvl3pPr>
            <a:lvl4pPr marL="1143000" indent="-274320">
              <a:defRPr sz="2000"/>
            </a:lvl4pPr>
            <a:lvl5pPr marL="1435608" indent="-274320">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a:extLst>
              <a:ext uri="{FF2B5EF4-FFF2-40B4-BE49-F238E27FC236}">
                <a16:creationId xmlns:a16="http://schemas.microsoft.com/office/drawing/2014/main" id="{48344651-9BC3-804A-ABEF-ABD80FF3CEB8}"/>
              </a:ext>
            </a:extLst>
          </p:cNvPr>
          <p:cNvSpPr>
            <a:spLocks noGrp="1"/>
          </p:cNvSpPr>
          <p:nvPr>
            <p:ph type="ftr" sz="quarter" idx="3"/>
          </p:nvPr>
        </p:nvSpPr>
        <p:spPr>
          <a:xfrm>
            <a:off x="4165599" y="6479339"/>
            <a:ext cx="3860800"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dirty="0">
                <a:latin typeface="Calibri Light" panose="020F0302020204030204" pitchFamily="34" charset="0"/>
                <a:cs typeface="Calibri Light" panose="020F0302020204030204" pitchFamily="34" charset="0"/>
              </a:rPr>
              <a:t>Microchip Proprietary and Confidential</a:t>
            </a:r>
          </a:p>
        </p:txBody>
      </p:sp>
      <p:cxnSp>
        <p:nvCxnSpPr>
          <p:cNvPr id="3" name="Straight Connector 2">
            <a:extLst>
              <a:ext uri="{FF2B5EF4-FFF2-40B4-BE49-F238E27FC236}">
                <a16:creationId xmlns:a16="http://schemas.microsoft.com/office/drawing/2014/main" id="{1DC9B2F7-608A-4C78-947A-AB6CB139EEFF}"/>
              </a:ext>
            </a:extLst>
          </p:cNvPr>
          <p:cNvCxnSpPr/>
          <p:nvPr userDrawn="1"/>
        </p:nvCxnSpPr>
        <p:spPr>
          <a:xfrm>
            <a:off x="354138" y="799194"/>
            <a:ext cx="11404362" cy="0"/>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520502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CAEC6540-64C7-9747-877E-6D8504F5DE51}"/>
              </a:ext>
            </a:extLst>
          </p:cNvPr>
          <p:cNvSpPr>
            <a:spLocks noGrp="1"/>
          </p:cNvSpPr>
          <p:nvPr>
            <p:ph type="title"/>
          </p:nvPr>
        </p:nvSpPr>
        <p:spPr>
          <a:xfrm>
            <a:off x="355602" y="96296"/>
            <a:ext cx="11403631" cy="777240"/>
          </a:xfrm>
          <a:prstGeom prst="rect">
            <a:avLst/>
          </a:prstGeom>
        </p:spPr>
        <p:txBody>
          <a:bodyPr vert="horz" lIns="121888" tIns="60944" rIns="121888" bIns="60944" rtlCol="0" anchor="t" anchorCtr="0">
            <a:noAutofit/>
          </a:bodyPr>
          <a:lstStyle>
            <a:lvl1pPr>
              <a:defRPr sz="4400"/>
            </a:lvl1pPr>
          </a:lstStyle>
          <a:p>
            <a:r>
              <a:rPr lang="en-US"/>
              <a:t>Click to edit Master title style</a:t>
            </a:r>
            <a:endParaRPr lang="en-US" dirty="0"/>
          </a:p>
        </p:txBody>
      </p:sp>
      <p:sp>
        <p:nvSpPr>
          <p:cNvPr id="13" name="Content Placeholder 12">
            <a:extLst>
              <a:ext uri="{FF2B5EF4-FFF2-40B4-BE49-F238E27FC236}">
                <a16:creationId xmlns:a16="http://schemas.microsoft.com/office/drawing/2014/main" id="{986DAD2F-D448-354C-9ACF-03ED78E9AF94}"/>
              </a:ext>
            </a:extLst>
          </p:cNvPr>
          <p:cNvSpPr>
            <a:spLocks noGrp="1"/>
          </p:cNvSpPr>
          <p:nvPr>
            <p:ph sz="quarter" idx="13"/>
          </p:nvPr>
        </p:nvSpPr>
        <p:spPr>
          <a:xfrm>
            <a:off x="354870" y="923074"/>
            <a:ext cx="11403630" cy="5385963"/>
          </a:xfrm>
          <a:prstGeom prst="rect">
            <a:avLst/>
          </a:prstGeom>
        </p:spPr>
        <p:txBody>
          <a:bodyPr/>
          <a:lstStyle>
            <a:lvl1pPr marL="274201" indent="-274201">
              <a:defRPr sz="3200"/>
            </a:lvl1pPr>
            <a:lvl2pPr marL="576072" indent="-274320">
              <a:defRPr sz="2800"/>
            </a:lvl2pPr>
            <a:lvl3pPr marL="868680" indent="-274320">
              <a:defRPr sz="2400"/>
            </a:lvl3pPr>
            <a:lvl4pPr marL="1143000" indent="-274320">
              <a:defRPr sz="2000"/>
            </a:lvl4pPr>
            <a:lvl5pPr marL="1435608" indent="-274320">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a:extLst>
              <a:ext uri="{FF2B5EF4-FFF2-40B4-BE49-F238E27FC236}">
                <a16:creationId xmlns:a16="http://schemas.microsoft.com/office/drawing/2014/main" id="{48344651-9BC3-804A-ABEF-ABD80FF3CEB8}"/>
              </a:ext>
            </a:extLst>
          </p:cNvPr>
          <p:cNvSpPr>
            <a:spLocks noGrp="1"/>
          </p:cNvSpPr>
          <p:nvPr>
            <p:ph type="ftr" sz="quarter" idx="3"/>
          </p:nvPr>
        </p:nvSpPr>
        <p:spPr>
          <a:xfrm>
            <a:off x="4165599" y="6479339"/>
            <a:ext cx="3860800"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dirty="0">
                <a:latin typeface="Calibri Light" panose="020F0302020204030204" pitchFamily="34" charset="0"/>
                <a:cs typeface="Calibri Light" panose="020F0302020204030204" pitchFamily="34" charset="0"/>
              </a:rPr>
              <a:t>Microchip Proprietary and Confidential</a:t>
            </a:r>
          </a:p>
        </p:txBody>
      </p:sp>
      <p:cxnSp>
        <p:nvCxnSpPr>
          <p:cNvPr id="3" name="Straight Connector 2">
            <a:extLst>
              <a:ext uri="{FF2B5EF4-FFF2-40B4-BE49-F238E27FC236}">
                <a16:creationId xmlns:a16="http://schemas.microsoft.com/office/drawing/2014/main" id="{1DC9B2F7-608A-4C78-947A-AB6CB139EEFF}"/>
              </a:ext>
            </a:extLst>
          </p:cNvPr>
          <p:cNvCxnSpPr/>
          <p:nvPr userDrawn="1"/>
        </p:nvCxnSpPr>
        <p:spPr>
          <a:xfrm>
            <a:off x="354138" y="799194"/>
            <a:ext cx="11404362" cy="0"/>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43095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CE568-ADA9-3AF2-A4F4-26D8EF9BEF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53B123-9F0B-FA20-C16E-DE2D2A2B6C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36321B-BF41-90AE-6E56-E1C23A00F3D9}"/>
              </a:ext>
            </a:extLst>
          </p:cNvPr>
          <p:cNvSpPr>
            <a:spLocks noGrp="1"/>
          </p:cNvSpPr>
          <p:nvPr>
            <p:ph type="dt" sz="half" idx="10"/>
          </p:nvPr>
        </p:nvSpPr>
        <p:spPr/>
        <p:txBody>
          <a:bodyPr/>
          <a:lstStyle/>
          <a:p>
            <a:fld id="{C8B5CE37-4518-4420-8E81-BDF4C2BF2F94}" type="datetimeFigureOut">
              <a:rPr lang="en-US" smtClean="0"/>
              <a:t>3/19/2025</a:t>
            </a:fld>
            <a:endParaRPr lang="en-US"/>
          </a:p>
        </p:txBody>
      </p:sp>
      <p:sp>
        <p:nvSpPr>
          <p:cNvPr id="5" name="Footer Placeholder 4">
            <a:extLst>
              <a:ext uri="{FF2B5EF4-FFF2-40B4-BE49-F238E27FC236}">
                <a16:creationId xmlns:a16="http://schemas.microsoft.com/office/drawing/2014/main" id="{C73C165E-6C8B-154D-37BC-0E4549D73E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F2A24F-FAE7-F259-F700-04BD2A26822E}"/>
              </a:ext>
            </a:extLst>
          </p:cNvPr>
          <p:cNvSpPr>
            <a:spLocks noGrp="1"/>
          </p:cNvSpPr>
          <p:nvPr>
            <p:ph type="sldNum" sz="quarter" idx="12"/>
          </p:nvPr>
        </p:nvSpPr>
        <p:spPr/>
        <p:txBody>
          <a:bodyPr/>
          <a:lstStyle/>
          <a:p>
            <a:fld id="{748F680C-DC35-4894-9890-1368593C2016}" type="slidenum">
              <a:rPr lang="en-US" smtClean="0"/>
              <a:t>‹#›</a:t>
            </a:fld>
            <a:endParaRPr lang="en-US"/>
          </a:p>
        </p:txBody>
      </p:sp>
    </p:spTree>
    <p:extLst>
      <p:ext uri="{BB962C8B-B14F-4D97-AF65-F5344CB8AC3E}">
        <p14:creationId xmlns:p14="http://schemas.microsoft.com/office/powerpoint/2010/main" val="2255622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BB950-ACB3-BA27-46FB-85070CB547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55D69EF-1D59-FA26-62F2-3953211460E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8AFA154-9B54-BEF9-692B-F4C4633FD709}"/>
              </a:ext>
            </a:extLst>
          </p:cNvPr>
          <p:cNvSpPr>
            <a:spLocks noGrp="1"/>
          </p:cNvSpPr>
          <p:nvPr>
            <p:ph type="dt" sz="half" idx="10"/>
          </p:nvPr>
        </p:nvSpPr>
        <p:spPr/>
        <p:txBody>
          <a:bodyPr/>
          <a:lstStyle/>
          <a:p>
            <a:fld id="{C8B5CE37-4518-4420-8E81-BDF4C2BF2F94}" type="datetimeFigureOut">
              <a:rPr lang="en-US" smtClean="0"/>
              <a:t>3/19/2025</a:t>
            </a:fld>
            <a:endParaRPr lang="en-US"/>
          </a:p>
        </p:txBody>
      </p:sp>
      <p:sp>
        <p:nvSpPr>
          <p:cNvPr id="5" name="Footer Placeholder 4">
            <a:extLst>
              <a:ext uri="{FF2B5EF4-FFF2-40B4-BE49-F238E27FC236}">
                <a16:creationId xmlns:a16="http://schemas.microsoft.com/office/drawing/2014/main" id="{FB32E34A-FABE-1A45-2A5E-ECB99FAE3A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4ADDEF-F642-9CCF-1E6E-97144B26ECDC}"/>
              </a:ext>
            </a:extLst>
          </p:cNvPr>
          <p:cNvSpPr>
            <a:spLocks noGrp="1"/>
          </p:cNvSpPr>
          <p:nvPr>
            <p:ph type="sldNum" sz="quarter" idx="12"/>
          </p:nvPr>
        </p:nvSpPr>
        <p:spPr/>
        <p:txBody>
          <a:bodyPr/>
          <a:lstStyle/>
          <a:p>
            <a:fld id="{748F680C-DC35-4894-9890-1368593C2016}" type="slidenum">
              <a:rPr lang="en-US" smtClean="0"/>
              <a:t>‹#›</a:t>
            </a:fld>
            <a:endParaRPr lang="en-US"/>
          </a:p>
        </p:txBody>
      </p:sp>
    </p:spTree>
    <p:extLst>
      <p:ext uri="{BB962C8B-B14F-4D97-AF65-F5344CB8AC3E}">
        <p14:creationId xmlns:p14="http://schemas.microsoft.com/office/powerpoint/2010/main" val="3501971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C764-934B-B604-7D42-0829524D8D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E69E33-61CF-4AB2-14FF-629881E0A2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E2437D2-ECD4-3541-7445-7D86BBF27C3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255B1FF-F456-7AEF-C482-A464368D544E}"/>
              </a:ext>
            </a:extLst>
          </p:cNvPr>
          <p:cNvSpPr>
            <a:spLocks noGrp="1"/>
          </p:cNvSpPr>
          <p:nvPr>
            <p:ph type="dt" sz="half" idx="10"/>
          </p:nvPr>
        </p:nvSpPr>
        <p:spPr/>
        <p:txBody>
          <a:bodyPr/>
          <a:lstStyle/>
          <a:p>
            <a:fld id="{C8B5CE37-4518-4420-8E81-BDF4C2BF2F94}" type="datetimeFigureOut">
              <a:rPr lang="en-US" smtClean="0"/>
              <a:t>3/19/2025</a:t>
            </a:fld>
            <a:endParaRPr lang="en-US"/>
          </a:p>
        </p:txBody>
      </p:sp>
      <p:sp>
        <p:nvSpPr>
          <p:cNvPr id="6" name="Footer Placeholder 5">
            <a:extLst>
              <a:ext uri="{FF2B5EF4-FFF2-40B4-BE49-F238E27FC236}">
                <a16:creationId xmlns:a16="http://schemas.microsoft.com/office/drawing/2014/main" id="{0843FAD0-9494-47AE-0819-8EF5CF3CBC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D49CDD-2780-88BC-D790-0B394540A922}"/>
              </a:ext>
            </a:extLst>
          </p:cNvPr>
          <p:cNvSpPr>
            <a:spLocks noGrp="1"/>
          </p:cNvSpPr>
          <p:nvPr>
            <p:ph type="sldNum" sz="quarter" idx="12"/>
          </p:nvPr>
        </p:nvSpPr>
        <p:spPr/>
        <p:txBody>
          <a:bodyPr/>
          <a:lstStyle/>
          <a:p>
            <a:fld id="{748F680C-DC35-4894-9890-1368593C2016}" type="slidenum">
              <a:rPr lang="en-US" smtClean="0"/>
              <a:t>‹#›</a:t>
            </a:fld>
            <a:endParaRPr lang="en-US"/>
          </a:p>
        </p:txBody>
      </p:sp>
    </p:spTree>
    <p:extLst>
      <p:ext uri="{BB962C8B-B14F-4D97-AF65-F5344CB8AC3E}">
        <p14:creationId xmlns:p14="http://schemas.microsoft.com/office/powerpoint/2010/main" val="3430115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C4A89-F78E-C0FA-F05C-0F8989B184D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58013DF-9D76-C3D8-92CE-CFBDC8A826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2A170EF-21DD-C1A8-1792-BBC9675792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0526AA2-777D-40CB-6B83-B0DFC1225F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4E244D-5F58-F028-EE65-2B10873D35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FEB0D2-C155-4AB2-7C0A-1FA110D60E88}"/>
              </a:ext>
            </a:extLst>
          </p:cNvPr>
          <p:cNvSpPr>
            <a:spLocks noGrp="1"/>
          </p:cNvSpPr>
          <p:nvPr>
            <p:ph type="dt" sz="half" idx="10"/>
          </p:nvPr>
        </p:nvSpPr>
        <p:spPr/>
        <p:txBody>
          <a:bodyPr/>
          <a:lstStyle/>
          <a:p>
            <a:fld id="{C8B5CE37-4518-4420-8E81-BDF4C2BF2F94}" type="datetimeFigureOut">
              <a:rPr lang="en-US" smtClean="0"/>
              <a:t>3/19/2025</a:t>
            </a:fld>
            <a:endParaRPr lang="en-US"/>
          </a:p>
        </p:txBody>
      </p:sp>
      <p:sp>
        <p:nvSpPr>
          <p:cNvPr id="8" name="Footer Placeholder 7">
            <a:extLst>
              <a:ext uri="{FF2B5EF4-FFF2-40B4-BE49-F238E27FC236}">
                <a16:creationId xmlns:a16="http://schemas.microsoft.com/office/drawing/2014/main" id="{621D9C76-4F5A-57DA-B432-02730632A89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1F3BA87-D3B9-9FEF-B9DB-47A1CA6DE5DF}"/>
              </a:ext>
            </a:extLst>
          </p:cNvPr>
          <p:cNvSpPr>
            <a:spLocks noGrp="1"/>
          </p:cNvSpPr>
          <p:nvPr>
            <p:ph type="sldNum" sz="quarter" idx="12"/>
          </p:nvPr>
        </p:nvSpPr>
        <p:spPr/>
        <p:txBody>
          <a:bodyPr/>
          <a:lstStyle/>
          <a:p>
            <a:fld id="{748F680C-DC35-4894-9890-1368593C2016}" type="slidenum">
              <a:rPr lang="en-US" smtClean="0"/>
              <a:t>‹#›</a:t>
            </a:fld>
            <a:endParaRPr lang="en-US"/>
          </a:p>
        </p:txBody>
      </p:sp>
    </p:spTree>
    <p:extLst>
      <p:ext uri="{BB962C8B-B14F-4D97-AF65-F5344CB8AC3E}">
        <p14:creationId xmlns:p14="http://schemas.microsoft.com/office/powerpoint/2010/main" val="3619245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FEC21-C9A3-04BD-5CCC-6D9BD29CA8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24D0192-AF56-634A-49B6-FA39E9997AAF}"/>
              </a:ext>
            </a:extLst>
          </p:cNvPr>
          <p:cNvSpPr>
            <a:spLocks noGrp="1"/>
          </p:cNvSpPr>
          <p:nvPr>
            <p:ph type="dt" sz="half" idx="10"/>
          </p:nvPr>
        </p:nvSpPr>
        <p:spPr/>
        <p:txBody>
          <a:bodyPr/>
          <a:lstStyle/>
          <a:p>
            <a:fld id="{C8B5CE37-4518-4420-8E81-BDF4C2BF2F94}" type="datetimeFigureOut">
              <a:rPr lang="en-US" smtClean="0"/>
              <a:t>3/19/2025</a:t>
            </a:fld>
            <a:endParaRPr lang="en-US"/>
          </a:p>
        </p:txBody>
      </p:sp>
      <p:sp>
        <p:nvSpPr>
          <p:cNvPr id="4" name="Footer Placeholder 3">
            <a:extLst>
              <a:ext uri="{FF2B5EF4-FFF2-40B4-BE49-F238E27FC236}">
                <a16:creationId xmlns:a16="http://schemas.microsoft.com/office/drawing/2014/main" id="{BD668C09-44A5-BECF-38F7-9321C548BB7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6BC68A2-B0F6-8778-F92A-04C46D80A6C0}"/>
              </a:ext>
            </a:extLst>
          </p:cNvPr>
          <p:cNvSpPr>
            <a:spLocks noGrp="1"/>
          </p:cNvSpPr>
          <p:nvPr>
            <p:ph type="sldNum" sz="quarter" idx="12"/>
          </p:nvPr>
        </p:nvSpPr>
        <p:spPr/>
        <p:txBody>
          <a:bodyPr/>
          <a:lstStyle/>
          <a:p>
            <a:fld id="{748F680C-DC35-4894-9890-1368593C2016}" type="slidenum">
              <a:rPr lang="en-US" smtClean="0"/>
              <a:t>‹#›</a:t>
            </a:fld>
            <a:endParaRPr lang="en-US"/>
          </a:p>
        </p:txBody>
      </p:sp>
    </p:spTree>
    <p:extLst>
      <p:ext uri="{BB962C8B-B14F-4D97-AF65-F5344CB8AC3E}">
        <p14:creationId xmlns:p14="http://schemas.microsoft.com/office/powerpoint/2010/main" val="1422412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690187-DD51-9CA3-F3E5-D1BD6BC027E8}"/>
              </a:ext>
            </a:extLst>
          </p:cNvPr>
          <p:cNvSpPr>
            <a:spLocks noGrp="1"/>
          </p:cNvSpPr>
          <p:nvPr>
            <p:ph type="dt" sz="half" idx="10"/>
          </p:nvPr>
        </p:nvSpPr>
        <p:spPr/>
        <p:txBody>
          <a:bodyPr/>
          <a:lstStyle/>
          <a:p>
            <a:fld id="{C8B5CE37-4518-4420-8E81-BDF4C2BF2F94}" type="datetimeFigureOut">
              <a:rPr lang="en-US" smtClean="0"/>
              <a:t>3/19/2025</a:t>
            </a:fld>
            <a:endParaRPr lang="en-US"/>
          </a:p>
        </p:txBody>
      </p:sp>
      <p:sp>
        <p:nvSpPr>
          <p:cNvPr id="3" name="Footer Placeholder 2">
            <a:extLst>
              <a:ext uri="{FF2B5EF4-FFF2-40B4-BE49-F238E27FC236}">
                <a16:creationId xmlns:a16="http://schemas.microsoft.com/office/drawing/2014/main" id="{C74CB873-C0BC-52FE-1CE7-4ED5DAE4EA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CB73BDC-7A8B-EE8B-E6EC-8FDA09DC3EDF}"/>
              </a:ext>
            </a:extLst>
          </p:cNvPr>
          <p:cNvSpPr>
            <a:spLocks noGrp="1"/>
          </p:cNvSpPr>
          <p:nvPr>
            <p:ph type="sldNum" sz="quarter" idx="12"/>
          </p:nvPr>
        </p:nvSpPr>
        <p:spPr/>
        <p:txBody>
          <a:bodyPr/>
          <a:lstStyle/>
          <a:p>
            <a:fld id="{748F680C-DC35-4894-9890-1368593C2016}" type="slidenum">
              <a:rPr lang="en-US" smtClean="0"/>
              <a:t>‹#›</a:t>
            </a:fld>
            <a:endParaRPr lang="en-US"/>
          </a:p>
        </p:txBody>
      </p:sp>
    </p:spTree>
    <p:extLst>
      <p:ext uri="{BB962C8B-B14F-4D97-AF65-F5344CB8AC3E}">
        <p14:creationId xmlns:p14="http://schemas.microsoft.com/office/powerpoint/2010/main" val="1143946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70B76-D264-4723-B8E3-276DF935C5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037CF36-AE33-8B4A-4BBE-39E5054633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309672-A8F2-F792-D35E-338F44587A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B07C6F-5422-A90B-D0D1-1095703D44EF}"/>
              </a:ext>
            </a:extLst>
          </p:cNvPr>
          <p:cNvSpPr>
            <a:spLocks noGrp="1"/>
          </p:cNvSpPr>
          <p:nvPr>
            <p:ph type="dt" sz="half" idx="10"/>
          </p:nvPr>
        </p:nvSpPr>
        <p:spPr/>
        <p:txBody>
          <a:bodyPr/>
          <a:lstStyle/>
          <a:p>
            <a:fld id="{C8B5CE37-4518-4420-8E81-BDF4C2BF2F94}" type="datetimeFigureOut">
              <a:rPr lang="en-US" smtClean="0"/>
              <a:t>3/19/2025</a:t>
            </a:fld>
            <a:endParaRPr lang="en-US"/>
          </a:p>
        </p:txBody>
      </p:sp>
      <p:sp>
        <p:nvSpPr>
          <p:cNvPr id="6" name="Footer Placeholder 5">
            <a:extLst>
              <a:ext uri="{FF2B5EF4-FFF2-40B4-BE49-F238E27FC236}">
                <a16:creationId xmlns:a16="http://schemas.microsoft.com/office/drawing/2014/main" id="{282E976E-4AEB-5D46-AAC8-428820AA9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84C191-8C23-C1E7-8F66-E9B91CA841D3}"/>
              </a:ext>
            </a:extLst>
          </p:cNvPr>
          <p:cNvSpPr>
            <a:spLocks noGrp="1"/>
          </p:cNvSpPr>
          <p:nvPr>
            <p:ph type="sldNum" sz="quarter" idx="12"/>
          </p:nvPr>
        </p:nvSpPr>
        <p:spPr/>
        <p:txBody>
          <a:bodyPr/>
          <a:lstStyle/>
          <a:p>
            <a:fld id="{748F680C-DC35-4894-9890-1368593C2016}" type="slidenum">
              <a:rPr lang="en-US" smtClean="0"/>
              <a:t>‹#›</a:t>
            </a:fld>
            <a:endParaRPr lang="en-US"/>
          </a:p>
        </p:txBody>
      </p:sp>
    </p:spTree>
    <p:extLst>
      <p:ext uri="{BB962C8B-B14F-4D97-AF65-F5344CB8AC3E}">
        <p14:creationId xmlns:p14="http://schemas.microsoft.com/office/powerpoint/2010/main" val="886267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38860-D615-9C7E-3185-14554C1320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4D5245-66AF-A39A-D3BA-DE71C8887C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E49645-58B2-4537-79E3-16E5EF078E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5E3C11-4D3F-B830-B6A0-EAF04D440B31}"/>
              </a:ext>
            </a:extLst>
          </p:cNvPr>
          <p:cNvSpPr>
            <a:spLocks noGrp="1"/>
          </p:cNvSpPr>
          <p:nvPr>
            <p:ph type="dt" sz="half" idx="10"/>
          </p:nvPr>
        </p:nvSpPr>
        <p:spPr/>
        <p:txBody>
          <a:bodyPr/>
          <a:lstStyle/>
          <a:p>
            <a:fld id="{C8B5CE37-4518-4420-8E81-BDF4C2BF2F94}" type="datetimeFigureOut">
              <a:rPr lang="en-US" smtClean="0"/>
              <a:t>3/19/2025</a:t>
            </a:fld>
            <a:endParaRPr lang="en-US"/>
          </a:p>
        </p:txBody>
      </p:sp>
      <p:sp>
        <p:nvSpPr>
          <p:cNvPr id="6" name="Footer Placeholder 5">
            <a:extLst>
              <a:ext uri="{FF2B5EF4-FFF2-40B4-BE49-F238E27FC236}">
                <a16:creationId xmlns:a16="http://schemas.microsoft.com/office/drawing/2014/main" id="{B598B010-EE8D-7CEB-C56D-C991263A5A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A85ED2-3323-1291-80A1-9A4CA64C8A61}"/>
              </a:ext>
            </a:extLst>
          </p:cNvPr>
          <p:cNvSpPr>
            <a:spLocks noGrp="1"/>
          </p:cNvSpPr>
          <p:nvPr>
            <p:ph type="sldNum" sz="quarter" idx="12"/>
          </p:nvPr>
        </p:nvSpPr>
        <p:spPr/>
        <p:txBody>
          <a:bodyPr/>
          <a:lstStyle/>
          <a:p>
            <a:fld id="{748F680C-DC35-4894-9890-1368593C2016}" type="slidenum">
              <a:rPr lang="en-US" smtClean="0"/>
              <a:t>‹#›</a:t>
            </a:fld>
            <a:endParaRPr lang="en-US"/>
          </a:p>
        </p:txBody>
      </p:sp>
    </p:spTree>
    <p:extLst>
      <p:ext uri="{BB962C8B-B14F-4D97-AF65-F5344CB8AC3E}">
        <p14:creationId xmlns:p14="http://schemas.microsoft.com/office/powerpoint/2010/main" val="3908884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31DF49-A9D7-B20F-59A2-C6BDBEBDC5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707DEAF-3557-1FF6-EB09-DB31524BFC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EE6074-8F1E-EBF0-FFB7-E8D0E282A9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8B5CE37-4518-4420-8E81-BDF4C2BF2F94}" type="datetimeFigureOut">
              <a:rPr lang="en-US" smtClean="0"/>
              <a:t>3/19/2025</a:t>
            </a:fld>
            <a:endParaRPr lang="en-US"/>
          </a:p>
        </p:txBody>
      </p:sp>
      <p:sp>
        <p:nvSpPr>
          <p:cNvPr id="5" name="Footer Placeholder 4">
            <a:extLst>
              <a:ext uri="{FF2B5EF4-FFF2-40B4-BE49-F238E27FC236}">
                <a16:creationId xmlns:a16="http://schemas.microsoft.com/office/drawing/2014/main" id="{623A25FA-497F-008D-7EC7-4E34081169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49CF99E-31AA-D961-EF5B-B873FE6D4E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48F680C-DC35-4894-9890-1368593C2016}" type="slidenum">
              <a:rPr lang="en-US" smtClean="0"/>
              <a:t>‹#›</a:t>
            </a:fld>
            <a:endParaRPr lang="en-US"/>
          </a:p>
        </p:txBody>
      </p:sp>
    </p:spTree>
    <p:extLst>
      <p:ext uri="{BB962C8B-B14F-4D97-AF65-F5344CB8AC3E}">
        <p14:creationId xmlns:p14="http://schemas.microsoft.com/office/powerpoint/2010/main" val="32750666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32.xml.rels><?xml version="1.0" encoding="UTF-8" standalone="yes"?>
<Relationships xmlns="http://schemas.openxmlformats.org/package/2006/relationships"><Relationship Id="rId8" Type="http://schemas.openxmlformats.org/officeDocument/2006/relationships/image" Target="../media/image47.png"/><Relationship Id="rId13" Type="http://schemas.microsoft.com/office/2007/relationships/hdphoto" Target="../media/hdphoto6.wdp"/><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49.png"/><Relationship Id="rId17" Type="http://schemas.microsoft.com/office/2007/relationships/hdphoto" Target="../media/hdphoto8.wdp"/><Relationship Id="rId2" Type="http://schemas.openxmlformats.org/officeDocument/2006/relationships/image" Target="../media/image44.png"/><Relationship Id="rId16"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46.png"/><Relationship Id="rId11" Type="http://schemas.microsoft.com/office/2007/relationships/hdphoto" Target="../media/hdphoto5.wdp"/><Relationship Id="rId5" Type="http://schemas.microsoft.com/office/2007/relationships/hdphoto" Target="../media/hdphoto2.wdp"/><Relationship Id="rId15" Type="http://schemas.microsoft.com/office/2007/relationships/hdphoto" Target="../media/hdphoto7.wdp"/><Relationship Id="rId10" Type="http://schemas.openxmlformats.org/officeDocument/2006/relationships/image" Target="../media/image48.png"/><Relationship Id="rId4" Type="http://schemas.openxmlformats.org/officeDocument/2006/relationships/image" Target="../media/image45.png"/><Relationship Id="rId9" Type="http://schemas.microsoft.com/office/2007/relationships/hdphoto" Target="../media/hdphoto4.wdp"/><Relationship Id="rId14" Type="http://schemas.openxmlformats.org/officeDocument/2006/relationships/image" Target="../media/image50.png"/></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75.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38BD2-3287-83ED-0589-AAD02EB10709}"/>
              </a:ext>
            </a:extLst>
          </p:cNvPr>
          <p:cNvSpPr>
            <a:spLocks noGrp="1"/>
          </p:cNvSpPr>
          <p:nvPr>
            <p:ph type="ctrTitle"/>
          </p:nvPr>
        </p:nvSpPr>
        <p:spPr/>
        <p:txBody>
          <a:bodyPr/>
          <a:lstStyle/>
          <a:p>
            <a:r>
              <a:rPr lang="en-GB" dirty="0"/>
              <a:t>Dual Active Bridge</a:t>
            </a:r>
            <a:endParaRPr lang="en-US" dirty="0"/>
          </a:p>
        </p:txBody>
      </p:sp>
      <p:sp>
        <p:nvSpPr>
          <p:cNvPr id="3" name="Subtitle 2">
            <a:extLst>
              <a:ext uri="{FF2B5EF4-FFF2-40B4-BE49-F238E27FC236}">
                <a16:creationId xmlns:a16="http://schemas.microsoft.com/office/drawing/2014/main" id="{569612BA-91FC-F2EC-EE2B-99387DCB901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54424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79613-0C3F-DA21-9068-6FA4227317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9E4744-F7C8-60E6-E4BE-77826EB4122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C5E20E5-7F58-48E3-81EE-41F8B573C09A}"/>
              </a:ext>
            </a:extLst>
          </p:cNvPr>
          <p:cNvPicPr>
            <a:picLocks noChangeAspect="1"/>
          </p:cNvPicPr>
          <p:nvPr/>
        </p:nvPicPr>
        <p:blipFill>
          <a:blip r:embed="rId2"/>
          <a:stretch>
            <a:fillRect/>
          </a:stretch>
        </p:blipFill>
        <p:spPr>
          <a:xfrm>
            <a:off x="1111045" y="1690688"/>
            <a:ext cx="9969910" cy="4585675"/>
          </a:xfrm>
          <a:prstGeom prst="rect">
            <a:avLst/>
          </a:prstGeom>
        </p:spPr>
      </p:pic>
    </p:spTree>
    <p:extLst>
      <p:ext uri="{BB962C8B-B14F-4D97-AF65-F5344CB8AC3E}">
        <p14:creationId xmlns:p14="http://schemas.microsoft.com/office/powerpoint/2010/main" val="18898185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91304-B4B0-596A-72C4-3B865AE1C0DF}"/>
              </a:ext>
            </a:extLst>
          </p:cNvPr>
          <p:cNvSpPr>
            <a:spLocks noGrp="1"/>
          </p:cNvSpPr>
          <p:nvPr>
            <p:ph type="title"/>
          </p:nvPr>
        </p:nvSpPr>
        <p:spPr/>
        <p:txBody>
          <a:bodyPr/>
          <a:lstStyle/>
          <a:p>
            <a:r>
              <a:rPr lang="en-GB" dirty="0"/>
              <a:t>Deadtime equation for ZVS</a:t>
            </a:r>
            <a:endParaRPr lang="en-US" dirty="0"/>
          </a:p>
        </p:txBody>
      </p:sp>
      <p:sp>
        <p:nvSpPr>
          <p:cNvPr id="7" name="Content Placeholder 6">
            <a:extLst>
              <a:ext uri="{FF2B5EF4-FFF2-40B4-BE49-F238E27FC236}">
                <a16:creationId xmlns:a16="http://schemas.microsoft.com/office/drawing/2014/main" id="{7BF997F4-8516-C247-3A82-18A7ECEB01D1}"/>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CB49E133-8586-1C6D-BFF1-D6AC4C48FECC}"/>
              </a:ext>
            </a:extLst>
          </p:cNvPr>
          <p:cNvPicPr>
            <a:picLocks noChangeAspect="1"/>
          </p:cNvPicPr>
          <p:nvPr/>
        </p:nvPicPr>
        <p:blipFill>
          <a:blip r:embed="rId2"/>
          <a:stretch>
            <a:fillRect/>
          </a:stretch>
        </p:blipFill>
        <p:spPr>
          <a:xfrm>
            <a:off x="1499419" y="1874383"/>
            <a:ext cx="9193161" cy="4302580"/>
          </a:xfrm>
          <a:prstGeom prst="rect">
            <a:avLst/>
          </a:prstGeom>
        </p:spPr>
      </p:pic>
    </p:spTree>
    <p:extLst>
      <p:ext uri="{BB962C8B-B14F-4D97-AF65-F5344CB8AC3E}">
        <p14:creationId xmlns:p14="http://schemas.microsoft.com/office/powerpoint/2010/main" val="3941589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69BC3-572E-5081-0839-2B4FD5FB7209}"/>
              </a:ext>
            </a:extLst>
          </p:cNvPr>
          <p:cNvSpPr>
            <a:spLocks noGrp="1"/>
          </p:cNvSpPr>
          <p:nvPr>
            <p:ph type="title"/>
          </p:nvPr>
        </p:nvSpPr>
        <p:spPr/>
        <p:txBody>
          <a:bodyPr/>
          <a:lstStyle/>
          <a:p>
            <a:r>
              <a:rPr lang="en-GB" dirty="0"/>
              <a:t>ZCS</a:t>
            </a:r>
            <a:endParaRPr lang="en-US" dirty="0"/>
          </a:p>
        </p:txBody>
      </p:sp>
      <p:sp>
        <p:nvSpPr>
          <p:cNvPr id="3" name="Content Placeholder 2">
            <a:extLst>
              <a:ext uri="{FF2B5EF4-FFF2-40B4-BE49-F238E27FC236}">
                <a16:creationId xmlns:a16="http://schemas.microsoft.com/office/drawing/2014/main" id="{EFABD6F2-1343-3621-53EE-37EA834D1C66}"/>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1E1B0D0C-613D-07C3-7D7D-CA6A19837B0C}"/>
              </a:ext>
            </a:extLst>
          </p:cNvPr>
          <p:cNvPicPr>
            <a:picLocks noChangeAspect="1"/>
          </p:cNvPicPr>
          <p:nvPr/>
        </p:nvPicPr>
        <p:blipFill>
          <a:blip r:embed="rId2"/>
          <a:stretch>
            <a:fillRect/>
          </a:stretch>
        </p:blipFill>
        <p:spPr>
          <a:xfrm>
            <a:off x="1135626" y="1890697"/>
            <a:ext cx="9920748" cy="4421203"/>
          </a:xfrm>
          <a:prstGeom prst="rect">
            <a:avLst/>
          </a:prstGeom>
        </p:spPr>
      </p:pic>
    </p:spTree>
    <p:extLst>
      <p:ext uri="{BB962C8B-B14F-4D97-AF65-F5344CB8AC3E}">
        <p14:creationId xmlns:p14="http://schemas.microsoft.com/office/powerpoint/2010/main" val="2607830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F9656-8A02-7F5B-B8B5-CEF16C5CF8F1}"/>
              </a:ext>
            </a:extLst>
          </p:cNvPr>
          <p:cNvSpPr>
            <a:spLocks noGrp="1"/>
          </p:cNvSpPr>
          <p:nvPr>
            <p:ph type="title"/>
          </p:nvPr>
        </p:nvSpPr>
        <p:spPr/>
        <p:txBody>
          <a:bodyPr/>
          <a:lstStyle/>
          <a:p>
            <a:r>
              <a:rPr lang="en-GB" dirty="0"/>
              <a:t>A new modulation to achieve soft switching ZCS</a:t>
            </a:r>
            <a:endParaRPr lang="en-US" dirty="0"/>
          </a:p>
        </p:txBody>
      </p:sp>
      <p:sp>
        <p:nvSpPr>
          <p:cNvPr id="3" name="Content Placeholder 2">
            <a:extLst>
              <a:ext uri="{FF2B5EF4-FFF2-40B4-BE49-F238E27FC236}">
                <a16:creationId xmlns:a16="http://schemas.microsoft.com/office/drawing/2014/main" id="{B0764B0B-D987-AEA7-0B81-5CC4D4798ED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980982A-A0B2-BE8A-F0B0-1B5936C228AE}"/>
              </a:ext>
            </a:extLst>
          </p:cNvPr>
          <p:cNvPicPr>
            <a:picLocks noChangeAspect="1"/>
          </p:cNvPicPr>
          <p:nvPr/>
        </p:nvPicPr>
        <p:blipFill>
          <a:blip r:embed="rId2"/>
          <a:stretch>
            <a:fillRect/>
          </a:stretch>
        </p:blipFill>
        <p:spPr>
          <a:xfrm>
            <a:off x="2182762" y="1760799"/>
            <a:ext cx="8062452" cy="4416164"/>
          </a:xfrm>
          <a:prstGeom prst="rect">
            <a:avLst/>
          </a:prstGeom>
        </p:spPr>
      </p:pic>
    </p:spTree>
    <p:extLst>
      <p:ext uri="{BB962C8B-B14F-4D97-AF65-F5344CB8AC3E}">
        <p14:creationId xmlns:p14="http://schemas.microsoft.com/office/powerpoint/2010/main" val="1972535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6B41A-E821-202D-2A4A-4299DA41141C}"/>
              </a:ext>
            </a:extLst>
          </p:cNvPr>
          <p:cNvSpPr>
            <a:spLocks noGrp="1"/>
          </p:cNvSpPr>
          <p:nvPr>
            <p:ph type="title"/>
          </p:nvPr>
        </p:nvSpPr>
        <p:spPr/>
        <p:txBody>
          <a:bodyPr>
            <a:normAutofit/>
          </a:bodyPr>
          <a:lstStyle/>
          <a:p>
            <a:r>
              <a:rPr lang="en-GB" dirty="0"/>
              <a:t>Actual testing to the DAB board in </a:t>
            </a:r>
            <a:r>
              <a:rPr lang="en-GB" dirty="0" err="1"/>
              <a:t>Garching</a:t>
            </a:r>
            <a:r>
              <a:rPr lang="en-GB" dirty="0"/>
              <a:t> (Open Loop measurement) – no Power flow</a:t>
            </a:r>
            <a:endParaRPr lang="en-US" dirty="0"/>
          </a:p>
        </p:txBody>
      </p:sp>
      <p:pic>
        <p:nvPicPr>
          <p:cNvPr id="1026" name="Picture 2">
            <a:extLst>
              <a:ext uri="{FF2B5EF4-FFF2-40B4-BE49-F238E27FC236}">
                <a16:creationId xmlns:a16="http://schemas.microsoft.com/office/drawing/2014/main" id="{263FE4DB-229A-8AB1-A397-C3EEB3FF6D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21" t="3871" r="6747" b="6523"/>
          <a:stretch/>
        </p:blipFill>
        <p:spPr bwMode="auto">
          <a:xfrm>
            <a:off x="838200" y="2010506"/>
            <a:ext cx="6912078" cy="43902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D2717E7-1D83-D8F1-A981-F002D3B39B61}"/>
              </a:ext>
            </a:extLst>
          </p:cNvPr>
          <p:cNvSpPr txBox="1"/>
          <p:nvPr/>
        </p:nvSpPr>
        <p:spPr>
          <a:xfrm>
            <a:off x="8436077" y="2010506"/>
            <a:ext cx="3008671" cy="2031325"/>
          </a:xfrm>
          <a:prstGeom prst="rect">
            <a:avLst/>
          </a:prstGeom>
          <a:noFill/>
        </p:spPr>
        <p:txBody>
          <a:bodyPr wrap="square" rtlCol="0">
            <a:spAutoFit/>
          </a:bodyPr>
          <a:lstStyle/>
          <a:p>
            <a:r>
              <a:rPr lang="en-GB" dirty="0"/>
              <a:t>Control Phase: 0 degrees</a:t>
            </a:r>
          </a:p>
          <a:p>
            <a:r>
              <a:rPr lang="en-GB" dirty="0"/>
              <a:t>Primary side PWM</a:t>
            </a:r>
          </a:p>
          <a:p>
            <a:r>
              <a:rPr lang="en-GB" dirty="0"/>
              <a:t>PWM1: D0 D1</a:t>
            </a:r>
          </a:p>
          <a:p>
            <a:r>
              <a:rPr lang="en-GB" dirty="0"/>
              <a:t>PWM3: D2 D3</a:t>
            </a:r>
          </a:p>
          <a:p>
            <a:r>
              <a:rPr lang="en-GB" dirty="0"/>
              <a:t>Secondary side PWM</a:t>
            </a:r>
          </a:p>
          <a:p>
            <a:r>
              <a:rPr lang="en-GB" dirty="0"/>
              <a:t>PWM2: D4 D5</a:t>
            </a:r>
          </a:p>
          <a:p>
            <a:r>
              <a:rPr lang="en-GB" dirty="0"/>
              <a:t>PWM4: D6 D7</a:t>
            </a:r>
            <a:endParaRPr lang="en-US" dirty="0"/>
          </a:p>
        </p:txBody>
      </p:sp>
    </p:spTree>
    <p:extLst>
      <p:ext uri="{BB962C8B-B14F-4D97-AF65-F5344CB8AC3E}">
        <p14:creationId xmlns:p14="http://schemas.microsoft.com/office/powerpoint/2010/main" val="1130106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6B41A-E821-202D-2A4A-4299DA41141C}"/>
              </a:ext>
            </a:extLst>
          </p:cNvPr>
          <p:cNvSpPr>
            <a:spLocks noGrp="1"/>
          </p:cNvSpPr>
          <p:nvPr>
            <p:ph type="title"/>
          </p:nvPr>
        </p:nvSpPr>
        <p:spPr/>
        <p:txBody>
          <a:bodyPr>
            <a:normAutofit/>
          </a:bodyPr>
          <a:lstStyle/>
          <a:p>
            <a:r>
              <a:rPr lang="en-GB" dirty="0"/>
              <a:t>Actual testing to the DAB board in </a:t>
            </a:r>
            <a:r>
              <a:rPr lang="en-GB" dirty="0" err="1"/>
              <a:t>Garching</a:t>
            </a:r>
            <a:r>
              <a:rPr lang="en-GB" dirty="0"/>
              <a:t> (Open Loop measurement) – with Power flow</a:t>
            </a:r>
            <a:endParaRPr lang="en-US" dirty="0"/>
          </a:p>
        </p:txBody>
      </p:sp>
      <p:pic>
        <p:nvPicPr>
          <p:cNvPr id="2050" name="Picture 2">
            <a:extLst>
              <a:ext uri="{FF2B5EF4-FFF2-40B4-BE49-F238E27FC236}">
                <a16:creationId xmlns:a16="http://schemas.microsoft.com/office/drawing/2014/main" id="{A6BCBADC-1FEC-F0B6-B2A4-F8F2F8BC6F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022" y="1690688"/>
            <a:ext cx="7909055" cy="507608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5141766-D058-FA2E-1F7E-3F97E6EBDC98}"/>
              </a:ext>
            </a:extLst>
          </p:cNvPr>
          <p:cNvSpPr txBox="1"/>
          <p:nvPr/>
        </p:nvSpPr>
        <p:spPr>
          <a:xfrm>
            <a:off x="8656307" y="2059668"/>
            <a:ext cx="3008671" cy="4247317"/>
          </a:xfrm>
          <a:prstGeom prst="rect">
            <a:avLst/>
          </a:prstGeom>
          <a:noFill/>
        </p:spPr>
        <p:txBody>
          <a:bodyPr wrap="square" rtlCol="0">
            <a:spAutoFit/>
          </a:bodyPr>
          <a:lstStyle/>
          <a:p>
            <a:r>
              <a:rPr lang="en-GB" dirty="0"/>
              <a:t>Control Phase: 90 degrees</a:t>
            </a:r>
          </a:p>
          <a:p>
            <a:r>
              <a:rPr lang="en-GB" dirty="0"/>
              <a:t>Primary side PWM</a:t>
            </a:r>
          </a:p>
          <a:p>
            <a:r>
              <a:rPr lang="en-GB" dirty="0"/>
              <a:t>PWM1: D0 D1</a:t>
            </a:r>
          </a:p>
          <a:p>
            <a:r>
              <a:rPr lang="en-GB" dirty="0"/>
              <a:t>PWM3: D2 D3</a:t>
            </a:r>
          </a:p>
          <a:p>
            <a:r>
              <a:rPr lang="en-GB" dirty="0"/>
              <a:t>Secondary side PWM</a:t>
            </a:r>
          </a:p>
          <a:p>
            <a:r>
              <a:rPr lang="en-GB" dirty="0"/>
              <a:t>PWM2: D4 D5</a:t>
            </a:r>
          </a:p>
          <a:p>
            <a:r>
              <a:rPr lang="en-GB" dirty="0"/>
              <a:t>PWM4: D6 D7</a:t>
            </a:r>
          </a:p>
          <a:p>
            <a:endParaRPr lang="en-GB" dirty="0"/>
          </a:p>
          <a:p>
            <a:r>
              <a:rPr lang="en-GB" dirty="0"/>
              <a:t>C1 – yellow (primary Bridge voltage)</a:t>
            </a:r>
          </a:p>
          <a:p>
            <a:r>
              <a:rPr lang="en-GB" dirty="0"/>
              <a:t>C2 - green (transformer current)</a:t>
            </a:r>
          </a:p>
          <a:p>
            <a:r>
              <a:rPr lang="en-GB" dirty="0"/>
              <a:t>C3 - orange (secondary Bridge voltage)</a:t>
            </a:r>
          </a:p>
          <a:p>
            <a:endParaRPr lang="en-US" dirty="0"/>
          </a:p>
        </p:txBody>
      </p:sp>
    </p:spTree>
    <p:extLst>
      <p:ext uri="{BB962C8B-B14F-4D97-AF65-F5344CB8AC3E}">
        <p14:creationId xmlns:p14="http://schemas.microsoft.com/office/powerpoint/2010/main" val="230666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02A76-8AE9-4755-0BC2-F7DA5663EEAC}"/>
              </a:ext>
            </a:extLst>
          </p:cNvPr>
          <p:cNvSpPr>
            <a:spLocks noGrp="1"/>
          </p:cNvSpPr>
          <p:nvPr>
            <p:ph type="title"/>
          </p:nvPr>
        </p:nvSpPr>
        <p:spPr/>
        <p:txBody>
          <a:bodyPr/>
          <a:lstStyle/>
          <a:p>
            <a:r>
              <a:rPr lang="en-GB" dirty="0"/>
              <a:t>Actual testing to the DAB board in </a:t>
            </a:r>
            <a:r>
              <a:rPr lang="en-GB" dirty="0" err="1"/>
              <a:t>Garching</a:t>
            </a:r>
            <a:r>
              <a:rPr lang="en-GB" dirty="0"/>
              <a:t> (Open Loop measurement) – with Power flow</a:t>
            </a:r>
            <a:endParaRPr lang="en-US" dirty="0"/>
          </a:p>
        </p:txBody>
      </p:sp>
      <p:pic>
        <p:nvPicPr>
          <p:cNvPr id="3074" name="Picture 2">
            <a:extLst>
              <a:ext uri="{FF2B5EF4-FFF2-40B4-BE49-F238E27FC236}">
                <a16:creationId xmlns:a16="http://schemas.microsoft.com/office/drawing/2014/main" id="{2058AFCD-1213-599E-75B1-8DD9A8EF4A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132"/>
          <a:stretch/>
        </p:blipFill>
        <p:spPr bwMode="auto">
          <a:xfrm>
            <a:off x="1356851" y="1943747"/>
            <a:ext cx="9478297" cy="4165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02294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252D4-3094-35CF-842A-16FDA42D7CA4}"/>
              </a:ext>
            </a:extLst>
          </p:cNvPr>
          <p:cNvSpPr>
            <a:spLocks noGrp="1"/>
          </p:cNvSpPr>
          <p:nvPr>
            <p:ph type="title"/>
          </p:nvPr>
        </p:nvSpPr>
        <p:spPr/>
        <p:txBody>
          <a:bodyPr/>
          <a:lstStyle/>
          <a:p>
            <a:r>
              <a:rPr lang="en-GB" dirty="0"/>
              <a:t>New ramp up –</a:t>
            </a:r>
            <a:r>
              <a:rPr lang="en-GB" dirty="0" err="1"/>
              <a:t>Vloop</a:t>
            </a:r>
            <a:r>
              <a:rPr lang="en-GB" dirty="0"/>
              <a:t> reference test</a:t>
            </a:r>
            <a:endParaRPr lang="en-US" dirty="0"/>
          </a:p>
        </p:txBody>
      </p:sp>
      <p:pic>
        <p:nvPicPr>
          <p:cNvPr id="5" name="Picture 4">
            <a:extLst>
              <a:ext uri="{FF2B5EF4-FFF2-40B4-BE49-F238E27FC236}">
                <a16:creationId xmlns:a16="http://schemas.microsoft.com/office/drawing/2014/main" id="{F8FA28B1-87D3-7520-4B60-B0DFC6F8E28B}"/>
              </a:ext>
            </a:extLst>
          </p:cNvPr>
          <p:cNvPicPr>
            <a:picLocks noChangeAspect="1"/>
          </p:cNvPicPr>
          <p:nvPr/>
        </p:nvPicPr>
        <p:blipFill>
          <a:blip r:embed="rId2"/>
          <a:stretch>
            <a:fillRect/>
          </a:stretch>
        </p:blipFill>
        <p:spPr>
          <a:xfrm>
            <a:off x="1780708" y="1785362"/>
            <a:ext cx="8395679" cy="4826832"/>
          </a:xfrm>
          <a:prstGeom prst="rect">
            <a:avLst/>
          </a:prstGeom>
        </p:spPr>
      </p:pic>
    </p:spTree>
    <p:extLst>
      <p:ext uri="{BB962C8B-B14F-4D97-AF65-F5344CB8AC3E}">
        <p14:creationId xmlns:p14="http://schemas.microsoft.com/office/powerpoint/2010/main" val="27890742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124D4-2FE6-4FDC-87CA-1704F152C754}"/>
              </a:ext>
            </a:extLst>
          </p:cNvPr>
          <p:cNvSpPr>
            <a:spLocks noGrp="1"/>
          </p:cNvSpPr>
          <p:nvPr>
            <p:ph type="title"/>
          </p:nvPr>
        </p:nvSpPr>
        <p:spPr/>
        <p:txBody>
          <a:bodyPr/>
          <a:lstStyle/>
          <a:p>
            <a:r>
              <a:rPr lang="en-GB" dirty="0"/>
              <a:t>New ramp up –</a:t>
            </a:r>
            <a:r>
              <a:rPr lang="en-GB" dirty="0" err="1"/>
              <a:t>Iloop</a:t>
            </a:r>
            <a:r>
              <a:rPr lang="en-GB" dirty="0"/>
              <a:t> reference test</a:t>
            </a:r>
            <a:endParaRPr lang="en-US" dirty="0"/>
          </a:p>
        </p:txBody>
      </p:sp>
      <p:pic>
        <p:nvPicPr>
          <p:cNvPr id="5" name="Content Placeholder 4">
            <a:extLst>
              <a:ext uri="{FF2B5EF4-FFF2-40B4-BE49-F238E27FC236}">
                <a16:creationId xmlns:a16="http://schemas.microsoft.com/office/drawing/2014/main" id="{F1E72DEB-6277-246D-AD85-42E4C89C50DA}"/>
              </a:ext>
            </a:extLst>
          </p:cNvPr>
          <p:cNvPicPr>
            <a:picLocks noGrp="1" noChangeAspect="1"/>
          </p:cNvPicPr>
          <p:nvPr>
            <p:ph idx="1"/>
          </p:nvPr>
        </p:nvPicPr>
        <p:blipFill>
          <a:blip r:embed="rId2"/>
          <a:stretch>
            <a:fillRect/>
          </a:stretch>
        </p:blipFill>
        <p:spPr>
          <a:xfrm>
            <a:off x="2364080" y="1825625"/>
            <a:ext cx="7463839" cy="4351338"/>
          </a:xfrm>
        </p:spPr>
      </p:pic>
    </p:spTree>
    <p:extLst>
      <p:ext uri="{BB962C8B-B14F-4D97-AF65-F5344CB8AC3E}">
        <p14:creationId xmlns:p14="http://schemas.microsoft.com/office/powerpoint/2010/main" val="20668048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EC49E-6B88-145F-CBD0-AB0B671A2D69}"/>
              </a:ext>
            </a:extLst>
          </p:cNvPr>
          <p:cNvSpPr>
            <a:spLocks noGrp="1"/>
          </p:cNvSpPr>
          <p:nvPr>
            <p:ph type="title"/>
          </p:nvPr>
        </p:nvSpPr>
        <p:spPr/>
        <p:txBody>
          <a:bodyPr/>
          <a:lstStyle/>
          <a:p>
            <a:r>
              <a:rPr lang="en-GB" dirty="0"/>
              <a:t>New ramp up –</a:t>
            </a:r>
            <a:r>
              <a:rPr lang="en-GB" dirty="0" err="1"/>
              <a:t>Ploop</a:t>
            </a:r>
            <a:r>
              <a:rPr lang="en-GB" dirty="0"/>
              <a:t> reference test</a:t>
            </a:r>
            <a:endParaRPr lang="en-US" dirty="0"/>
          </a:p>
        </p:txBody>
      </p:sp>
      <p:pic>
        <p:nvPicPr>
          <p:cNvPr id="5" name="Content Placeholder 4">
            <a:extLst>
              <a:ext uri="{FF2B5EF4-FFF2-40B4-BE49-F238E27FC236}">
                <a16:creationId xmlns:a16="http://schemas.microsoft.com/office/drawing/2014/main" id="{38819AB9-55DC-4BC4-FFAF-E47C9A932598}"/>
              </a:ext>
            </a:extLst>
          </p:cNvPr>
          <p:cNvPicPr>
            <a:picLocks noGrp="1" noChangeAspect="1"/>
          </p:cNvPicPr>
          <p:nvPr>
            <p:ph idx="1"/>
          </p:nvPr>
        </p:nvPicPr>
        <p:blipFill>
          <a:blip r:embed="rId2"/>
          <a:stretch>
            <a:fillRect/>
          </a:stretch>
        </p:blipFill>
        <p:spPr>
          <a:xfrm>
            <a:off x="2251068" y="1825625"/>
            <a:ext cx="7689863" cy="4351338"/>
          </a:xfrm>
        </p:spPr>
      </p:pic>
    </p:spTree>
    <p:extLst>
      <p:ext uri="{BB962C8B-B14F-4D97-AF65-F5344CB8AC3E}">
        <p14:creationId xmlns:p14="http://schemas.microsoft.com/office/powerpoint/2010/main" val="3502179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8912D-D1F0-2820-FE4A-F965C3A27846}"/>
              </a:ext>
            </a:extLst>
          </p:cNvPr>
          <p:cNvSpPr>
            <a:spLocks noGrp="1"/>
          </p:cNvSpPr>
          <p:nvPr>
            <p:ph type="title"/>
          </p:nvPr>
        </p:nvSpPr>
        <p:spPr>
          <a:xfrm>
            <a:off x="317090" y="395860"/>
            <a:ext cx="10704867" cy="1325563"/>
          </a:xfrm>
        </p:spPr>
        <p:txBody>
          <a:bodyPr/>
          <a:lstStyle/>
          <a:p>
            <a:r>
              <a:rPr lang="en-GB" dirty="0"/>
              <a:t>PWM Configuration – Cascaded PWM 1-2-3-4</a:t>
            </a:r>
            <a:endParaRPr lang="en-US" dirty="0"/>
          </a:p>
        </p:txBody>
      </p:sp>
      <p:pic>
        <p:nvPicPr>
          <p:cNvPr id="5" name="Picture 4">
            <a:extLst>
              <a:ext uri="{FF2B5EF4-FFF2-40B4-BE49-F238E27FC236}">
                <a16:creationId xmlns:a16="http://schemas.microsoft.com/office/drawing/2014/main" id="{7D0F3AC7-FDF1-1A40-5F7B-B8C98C81DD3B}"/>
              </a:ext>
            </a:extLst>
          </p:cNvPr>
          <p:cNvPicPr>
            <a:picLocks noChangeAspect="1"/>
          </p:cNvPicPr>
          <p:nvPr/>
        </p:nvPicPr>
        <p:blipFill>
          <a:blip r:embed="rId2"/>
          <a:stretch>
            <a:fillRect/>
          </a:stretch>
        </p:blipFill>
        <p:spPr>
          <a:xfrm>
            <a:off x="1090264" y="1642670"/>
            <a:ext cx="8733277" cy="4534293"/>
          </a:xfrm>
          <a:prstGeom prst="rect">
            <a:avLst/>
          </a:prstGeom>
        </p:spPr>
      </p:pic>
      <p:sp>
        <p:nvSpPr>
          <p:cNvPr id="6" name="TextBox 5">
            <a:extLst>
              <a:ext uri="{FF2B5EF4-FFF2-40B4-BE49-F238E27FC236}">
                <a16:creationId xmlns:a16="http://schemas.microsoft.com/office/drawing/2014/main" id="{2BBDBC05-272F-859B-E653-19791FE5F82B}"/>
              </a:ext>
            </a:extLst>
          </p:cNvPr>
          <p:cNvSpPr txBox="1"/>
          <p:nvPr/>
        </p:nvSpPr>
        <p:spPr>
          <a:xfrm>
            <a:off x="1720645" y="2783567"/>
            <a:ext cx="875304" cy="369332"/>
          </a:xfrm>
          <a:prstGeom prst="rect">
            <a:avLst/>
          </a:prstGeom>
          <a:noFill/>
        </p:spPr>
        <p:txBody>
          <a:bodyPr wrap="none" rtlCol="0">
            <a:spAutoFit/>
          </a:bodyPr>
          <a:lstStyle/>
          <a:p>
            <a:r>
              <a:rPr lang="en-GB" dirty="0">
                <a:solidFill>
                  <a:srgbClr val="FFFF00"/>
                </a:solidFill>
              </a:rPr>
              <a:t>PWM1 </a:t>
            </a:r>
            <a:endParaRPr lang="en-US" dirty="0">
              <a:solidFill>
                <a:srgbClr val="FFFF00"/>
              </a:solidFill>
            </a:endParaRPr>
          </a:p>
        </p:txBody>
      </p:sp>
      <p:sp>
        <p:nvSpPr>
          <p:cNvPr id="7" name="TextBox 6">
            <a:extLst>
              <a:ext uri="{FF2B5EF4-FFF2-40B4-BE49-F238E27FC236}">
                <a16:creationId xmlns:a16="http://schemas.microsoft.com/office/drawing/2014/main" id="{00F37D87-89A7-3A8C-44C2-C57F7128E9FF}"/>
              </a:ext>
            </a:extLst>
          </p:cNvPr>
          <p:cNvSpPr txBox="1"/>
          <p:nvPr/>
        </p:nvSpPr>
        <p:spPr>
          <a:xfrm>
            <a:off x="1720645" y="3379827"/>
            <a:ext cx="828817" cy="369332"/>
          </a:xfrm>
          <a:prstGeom prst="rect">
            <a:avLst/>
          </a:prstGeom>
          <a:noFill/>
        </p:spPr>
        <p:txBody>
          <a:bodyPr wrap="none" rtlCol="0">
            <a:spAutoFit/>
          </a:bodyPr>
          <a:lstStyle/>
          <a:p>
            <a:r>
              <a:rPr lang="en-GB" dirty="0">
                <a:solidFill>
                  <a:schemeClr val="accent5">
                    <a:lumMod val="60000"/>
                    <a:lumOff val="40000"/>
                  </a:schemeClr>
                </a:solidFill>
              </a:rPr>
              <a:t>PWM3</a:t>
            </a:r>
            <a:endParaRPr lang="en-US" dirty="0">
              <a:solidFill>
                <a:schemeClr val="accent5">
                  <a:lumMod val="60000"/>
                  <a:lumOff val="40000"/>
                </a:schemeClr>
              </a:solidFill>
            </a:endParaRPr>
          </a:p>
        </p:txBody>
      </p:sp>
      <p:sp>
        <p:nvSpPr>
          <p:cNvPr id="8" name="TextBox 7">
            <a:extLst>
              <a:ext uri="{FF2B5EF4-FFF2-40B4-BE49-F238E27FC236}">
                <a16:creationId xmlns:a16="http://schemas.microsoft.com/office/drawing/2014/main" id="{5EBB2003-9E6D-1B82-2E73-11E16D86EE53}"/>
              </a:ext>
            </a:extLst>
          </p:cNvPr>
          <p:cNvSpPr txBox="1"/>
          <p:nvPr/>
        </p:nvSpPr>
        <p:spPr>
          <a:xfrm>
            <a:off x="1674158" y="4920828"/>
            <a:ext cx="875304" cy="369332"/>
          </a:xfrm>
          <a:prstGeom prst="rect">
            <a:avLst/>
          </a:prstGeom>
          <a:noFill/>
        </p:spPr>
        <p:txBody>
          <a:bodyPr wrap="none" rtlCol="0">
            <a:spAutoFit/>
          </a:bodyPr>
          <a:lstStyle/>
          <a:p>
            <a:r>
              <a:rPr lang="en-GB" dirty="0">
                <a:solidFill>
                  <a:schemeClr val="accent4">
                    <a:lumMod val="40000"/>
                    <a:lumOff val="60000"/>
                  </a:schemeClr>
                </a:solidFill>
              </a:rPr>
              <a:t>PWM2 </a:t>
            </a:r>
            <a:endParaRPr lang="en-US" dirty="0">
              <a:solidFill>
                <a:schemeClr val="accent4">
                  <a:lumMod val="40000"/>
                  <a:lumOff val="60000"/>
                </a:schemeClr>
              </a:solidFill>
            </a:endParaRPr>
          </a:p>
        </p:txBody>
      </p:sp>
      <p:sp>
        <p:nvSpPr>
          <p:cNvPr id="9" name="TextBox 8">
            <a:extLst>
              <a:ext uri="{FF2B5EF4-FFF2-40B4-BE49-F238E27FC236}">
                <a16:creationId xmlns:a16="http://schemas.microsoft.com/office/drawing/2014/main" id="{2C13024E-5386-7B08-9187-66BF58311DF7}"/>
              </a:ext>
            </a:extLst>
          </p:cNvPr>
          <p:cNvSpPr txBox="1"/>
          <p:nvPr/>
        </p:nvSpPr>
        <p:spPr>
          <a:xfrm>
            <a:off x="1743888" y="5807631"/>
            <a:ext cx="828817" cy="369332"/>
          </a:xfrm>
          <a:prstGeom prst="rect">
            <a:avLst/>
          </a:prstGeom>
          <a:noFill/>
        </p:spPr>
        <p:txBody>
          <a:bodyPr wrap="none" rtlCol="0">
            <a:spAutoFit/>
          </a:bodyPr>
          <a:lstStyle/>
          <a:p>
            <a:r>
              <a:rPr lang="en-GB" dirty="0">
                <a:solidFill>
                  <a:schemeClr val="accent3">
                    <a:lumMod val="60000"/>
                    <a:lumOff val="40000"/>
                  </a:schemeClr>
                </a:solidFill>
              </a:rPr>
              <a:t>PWM4</a:t>
            </a:r>
            <a:endParaRPr lang="en-US" dirty="0">
              <a:solidFill>
                <a:schemeClr val="accent3">
                  <a:lumMod val="60000"/>
                  <a:lumOff val="40000"/>
                </a:schemeClr>
              </a:solidFill>
            </a:endParaRPr>
          </a:p>
        </p:txBody>
      </p:sp>
      <p:cxnSp>
        <p:nvCxnSpPr>
          <p:cNvPr id="11" name="Straight Connector 10">
            <a:extLst>
              <a:ext uri="{FF2B5EF4-FFF2-40B4-BE49-F238E27FC236}">
                <a16:creationId xmlns:a16="http://schemas.microsoft.com/office/drawing/2014/main" id="{D7085410-FDE2-DC16-B699-00458087F358}"/>
              </a:ext>
            </a:extLst>
          </p:cNvPr>
          <p:cNvCxnSpPr>
            <a:cxnSpLocks/>
          </p:cNvCxnSpPr>
          <p:nvPr/>
        </p:nvCxnSpPr>
        <p:spPr>
          <a:xfrm>
            <a:off x="4434347" y="1455857"/>
            <a:ext cx="0" cy="2879757"/>
          </a:xfrm>
          <a:prstGeom prst="line">
            <a:avLst/>
          </a:prstGeom>
          <a:ln>
            <a:solidFill>
              <a:srgbClr val="FFFF00"/>
            </a:solidFill>
            <a:prstDash val="dashDot"/>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D41A4D4-3453-376C-8D12-ECC05134138C}"/>
              </a:ext>
            </a:extLst>
          </p:cNvPr>
          <p:cNvCxnSpPr>
            <a:cxnSpLocks/>
          </p:cNvCxnSpPr>
          <p:nvPr/>
        </p:nvCxnSpPr>
        <p:spPr>
          <a:xfrm flipH="1">
            <a:off x="4531470" y="1549265"/>
            <a:ext cx="6117" cy="2786349"/>
          </a:xfrm>
          <a:prstGeom prst="line">
            <a:avLst/>
          </a:prstGeom>
          <a:ln>
            <a:solidFill>
              <a:srgbClr val="FFFF00"/>
            </a:solidFill>
            <a:prstDash val="dashDot"/>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A5688C9-2D67-F560-E1BC-7A99A5291D1C}"/>
              </a:ext>
            </a:extLst>
          </p:cNvPr>
          <p:cNvCxnSpPr>
            <a:cxnSpLocks/>
          </p:cNvCxnSpPr>
          <p:nvPr/>
        </p:nvCxnSpPr>
        <p:spPr>
          <a:xfrm>
            <a:off x="5206181" y="4109098"/>
            <a:ext cx="0" cy="2611255"/>
          </a:xfrm>
          <a:prstGeom prst="line">
            <a:avLst/>
          </a:prstGeom>
          <a:ln>
            <a:solidFill>
              <a:schemeClr val="accent1">
                <a:lumMod val="60000"/>
                <a:lumOff val="40000"/>
              </a:schemeClr>
            </a:solidFill>
            <a:prstDash val="dashDot"/>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58E3D59-472E-86F2-C639-D4DBBF463BA6}"/>
              </a:ext>
            </a:extLst>
          </p:cNvPr>
          <p:cNvCxnSpPr>
            <a:cxnSpLocks/>
          </p:cNvCxnSpPr>
          <p:nvPr/>
        </p:nvCxnSpPr>
        <p:spPr>
          <a:xfrm>
            <a:off x="5309421" y="4137271"/>
            <a:ext cx="0" cy="2676490"/>
          </a:xfrm>
          <a:prstGeom prst="line">
            <a:avLst/>
          </a:prstGeom>
          <a:ln>
            <a:solidFill>
              <a:schemeClr val="accent1">
                <a:lumMod val="60000"/>
                <a:lumOff val="40000"/>
              </a:schemeClr>
            </a:solidFill>
            <a:prstDash val="dashDot"/>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16E29BEF-E27F-40E0-35F9-6A40445A09BC}"/>
              </a:ext>
            </a:extLst>
          </p:cNvPr>
          <p:cNvSpPr txBox="1"/>
          <p:nvPr/>
        </p:nvSpPr>
        <p:spPr>
          <a:xfrm>
            <a:off x="2260668" y="3689283"/>
            <a:ext cx="2044878" cy="646331"/>
          </a:xfrm>
          <a:prstGeom prst="rect">
            <a:avLst/>
          </a:prstGeom>
          <a:noFill/>
          <a:ln w="3175">
            <a:noFill/>
          </a:ln>
        </p:spPr>
        <p:txBody>
          <a:bodyPr wrap="square" rtlCol="0">
            <a:spAutoFit/>
          </a:bodyPr>
          <a:lstStyle/>
          <a:p>
            <a:pPr algn="r"/>
            <a:r>
              <a:rPr lang="en-GB" dirty="0">
                <a:solidFill>
                  <a:schemeClr val="bg1"/>
                </a:solidFill>
              </a:rPr>
              <a:t>Bridge Phase</a:t>
            </a:r>
            <a:br>
              <a:rPr lang="en-GB" dirty="0">
                <a:solidFill>
                  <a:schemeClr val="bg1"/>
                </a:solidFill>
              </a:rPr>
            </a:br>
            <a:r>
              <a:rPr lang="en-GB" dirty="0">
                <a:solidFill>
                  <a:schemeClr val="bg1"/>
                </a:solidFill>
              </a:rPr>
              <a:t>180 – 360 degrees</a:t>
            </a:r>
            <a:endParaRPr lang="en-US" dirty="0">
              <a:solidFill>
                <a:schemeClr val="bg1"/>
              </a:solidFill>
            </a:endParaRPr>
          </a:p>
        </p:txBody>
      </p:sp>
      <p:cxnSp>
        <p:nvCxnSpPr>
          <p:cNvPr id="17" name="Straight Arrow Connector 16">
            <a:extLst>
              <a:ext uri="{FF2B5EF4-FFF2-40B4-BE49-F238E27FC236}">
                <a16:creationId xmlns:a16="http://schemas.microsoft.com/office/drawing/2014/main" id="{10363C57-CFF5-5E8A-CB66-3001795969C3}"/>
              </a:ext>
            </a:extLst>
          </p:cNvPr>
          <p:cNvCxnSpPr/>
          <p:nvPr/>
        </p:nvCxnSpPr>
        <p:spPr>
          <a:xfrm>
            <a:off x="4305106" y="4109098"/>
            <a:ext cx="226364" cy="73399"/>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63BB1BD0-B1A9-CB0B-B771-7D7CDB7858A6}"/>
              </a:ext>
            </a:extLst>
          </p:cNvPr>
          <p:cNvCxnSpPr>
            <a:cxnSpLocks/>
          </p:cNvCxnSpPr>
          <p:nvPr/>
        </p:nvCxnSpPr>
        <p:spPr>
          <a:xfrm>
            <a:off x="4321276" y="3952605"/>
            <a:ext cx="978313" cy="184666"/>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4BF660CE-7AF2-6B89-ADAF-B170FE02CF5D}"/>
              </a:ext>
            </a:extLst>
          </p:cNvPr>
          <p:cNvCxnSpPr>
            <a:cxnSpLocks/>
          </p:cNvCxnSpPr>
          <p:nvPr/>
        </p:nvCxnSpPr>
        <p:spPr>
          <a:xfrm>
            <a:off x="6059621" y="1583681"/>
            <a:ext cx="0" cy="3155467"/>
          </a:xfrm>
          <a:prstGeom prst="line">
            <a:avLst/>
          </a:prstGeom>
          <a:ln>
            <a:solidFill>
              <a:schemeClr val="accent5">
                <a:lumMod val="60000"/>
                <a:lumOff val="40000"/>
              </a:schemeClr>
            </a:solidFill>
            <a:prstDash val="dashDot"/>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22CC68B8-3614-83E7-BA76-3AAF5543D3EB}"/>
              </a:ext>
            </a:extLst>
          </p:cNvPr>
          <p:cNvCxnSpPr>
            <a:cxnSpLocks/>
          </p:cNvCxnSpPr>
          <p:nvPr/>
        </p:nvCxnSpPr>
        <p:spPr>
          <a:xfrm>
            <a:off x="6841041" y="1677089"/>
            <a:ext cx="0" cy="3243739"/>
          </a:xfrm>
          <a:prstGeom prst="line">
            <a:avLst/>
          </a:prstGeom>
          <a:ln>
            <a:solidFill>
              <a:schemeClr val="accent5">
                <a:lumMod val="60000"/>
                <a:lumOff val="40000"/>
              </a:schemeClr>
            </a:solidFill>
            <a:prstDash val="dashDot"/>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787086A5-8D42-4122-3721-B94297D89946}"/>
              </a:ext>
            </a:extLst>
          </p:cNvPr>
          <p:cNvCxnSpPr>
            <a:cxnSpLocks/>
          </p:cNvCxnSpPr>
          <p:nvPr/>
        </p:nvCxnSpPr>
        <p:spPr>
          <a:xfrm>
            <a:off x="7705541" y="2783567"/>
            <a:ext cx="0" cy="3393396"/>
          </a:xfrm>
          <a:prstGeom prst="line">
            <a:avLst/>
          </a:prstGeom>
          <a:ln>
            <a:solidFill>
              <a:schemeClr val="accent6">
                <a:lumMod val="75000"/>
              </a:schemeClr>
            </a:solidFill>
            <a:prstDash val="dashDot"/>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45406058-5729-C8FA-C2E8-78C1736B7226}"/>
              </a:ext>
            </a:extLst>
          </p:cNvPr>
          <p:cNvCxnSpPr>
            <a:cxnSpLocks/>
          </p:cNvCxnSpPr>
          <p:nvPr/>
        </p:nvCxnSpPr>
        <p:spPr>
          <a:xfrm>
            <a:off x="8486961" y="2684206"/>
            <a:ext cx="0" cy="3492757"/>
          </a:xfrm>
          <a:prstGeom prst="line">
            <a:avLst/>
          </a:prstGeom>
          <a:ln>
            <a:solidFill>
              <a:schemeClr val="accent6">
                <a:lumMod val="75000"/>
              </a:schemeClr>
            </a:solidFill>
            <a:prstDash val="dashDot"/>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BBFA4EFB-6EEC-E986-3462-8A309477193C}"/>
              </a:ext>
            </a:extLst>
          </p:cNvPr>
          <p:cNvSpPr txBox="1"/>
          <p:nvPr/>
        </p:nvSpPr>
        <p:spPr>
          <a:xfrm>
            <a:off x="7554750" y="1784576"/>
            <a:ext cx="2625709" cy="646331"/>
          </a:xfrm>
          <a:prstGeom prst="rect">
            <a:avLst/>
          </a:prstGeom>
          <a:noFill/>
          <a:ln w="3175">
            <a:noFill/>
          </a:ln>
        </p:spPr>
        <p:txBody>
          <a:bodyPr wrap="square" rtlCol="0">
            <a:spAutoFit/>
          </a:bodyPr>
          <a:lstStyle/>
          <a:p>
            <a:r>
              <a:rPr lang="en-GB" dirty="0" err="1">
                <a:solidFill>
                  <a:schemeClr val="bg1"/>
                </a:solidFill>
              </a:rPr>
              <a:t>PRItoSEC</a:t>
            </a:r>
            <a:r>
              <a:rPr lang="en-GB" dirty="0">
                <a:solidFill>
                  <a:schemeClr val="bg1"/>
                </a:solidFill>
              </a:rPr>
              <a:t> Phase</a:t>
            </a:r>
            <a:br>
              <a:rPr lang="en-GB" dirty="0">
                <a:solidFill>
                  <a:schemeClr val="bg1"/>
                </a:solidFill>
              </a:rPr>
            </a:br>
            <a:r>
              <a:rPr lang="en-GB" dirty="0">
                <a:solidFill>
                  <a:schemeClr val="bg1"/>
                </a:solidFill>
              </a:rPr>
              <a:t>90 – (Bridge Phase / 2)</a:t>
            </a:r>
            <a:endParaRPr lang="en-US" dirty="0">
              <a:solidFill>
                <a:schemeClr val="bg1"/>
              </a:solidFill>
            </a:endParaRPr>
          </a:p>
        </p:txBody>
      </p:sp>
      <p:cxnSp>
        <p:nvCxnSpPr>
          <p:cNvPr id="41" name="Straight Arrow Connector 40">
            <a:extLst>
              <a:ext uri="{FF2B5EF4-FFF2-40B4-BE49-F238E27FC236}">
                <a16:creationId xmlns:a16="http://schemas.microsoft.com/office/drawing/2014/main" id="{2A4F3B22-898B-E88A-36BE-9E357A1AB372}"/>
              </a:ext>
            </a:extLst>
          </p:cNvPr>
          <p:cNvCxnSpPr/>
          <p:nvPr/>
        </p:nvCxnSpPr>
        <p:spPr>
          <a:xfrm flipH="1">
            <a:off x="6607277" y="2430907"/>
            <a:ext cx="1268362" cy="164809"/>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D85FE6A7-B5F5-6A7D-136E-1E374273EF8E}"/>
              </a:ext>
            </a:extLst>
          </p:cNvPr>
          <p:cNvCxnSpPr/>
          <p:nvPr/>
        </p:nvCxnSpPr>
        <p:spPr>
          <a:xfrm>
            <a:off x="8003458" y="2430907"/>
            <a:ext cx="0" cy="868051"/>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17673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1BD7E20-0BE1-8F07-4E8A-6C5889A48769}"/>
              </a:ext>
            </a:extLst>
          </p:cNvPr>
          <p:cNvPicPr>
            <a:picLocks noChangeAspect="1"/>
          </p:cNvPicPr>
          <p:nvPr/>
        </p:nvPicPr>
        <p:blipFill>
          <a:blip r:embed="rId2"/>
          <a:stretch>
            <a:fillRect/>
          </a:stretch>
        </p:blipFill>
        <p:spPr>
          <a:xfrm>
            <a:off x="1393837" y="1562308"/>
            <a:ext cx="8649450" cy="4930567"/>
          </a:xfrm>
          <a:prstGeom prst="rect">
            <a:avLst/>
          </a:prstGeom>
        </p:spPr>
      </p:pic>
      <p:sp>
        <p:nvSpPr>
          <p:cNvPr id="2" name="Title 1">
            <a:extLst>
              <a:ext uri="{FF2B5EF4-FFF2-40B4-BE49-F238E27FC236}">
                <a16:creationId xmlns:a16="http://schemas.microsoft.com/office/drawing/2014/main" id="{55FFB60E-BB7E-68C8-F03C-BE25AEAAA785}"/>
              </a:ext>
            </a:extLst>
          </p:cNvPr>
          <p:cNvSpPr>
            <a:spLocks noGrp="1"/>
          </p:cNvSpPr>
          <p:nvPr>
            <p:ph type="title"/>
          </p:nvPr>
        </p:nvSpPr>
        <p:spPr>
          <a:xfrm>
            <a:off x="838200" y="365125"/>
            <a:ext cx="10360742" cy="1325563"/>
          </a:xfrm>
        </p:spPr>
        <p:txBody>
          <a:bodyPr/>
          <a:lstStyle/>
          <a:p>
            <a:r>
              <a:rPr lang="en-GB" dirty="0"/>
              <a:t>ISR timing tasks :: 100KHz execution time</a:t>
            </a:r>
            <a:endParaRPr lang="en-US" dirty="0"/>
          </a:p>
        </p:txBody>
      </p:sp>
      <p:sp>
        <p:nvSpPr>
          <p:cNvPr id="6" name="TextBox 5">
            <a:extLst>
              <a:ext uri="{FF2B5EF4-FFF2-40B4-BE49-F238E27FC236}">
                <a16:creationId xmlns:a16="http://schemas.microsoft.com/office/drawing/2014/main" id="{27D9EC6C-93B2-5BE0-7DE9-76879DCCCB69}"/>
              </a:ext>
            </a:extLst>
          </p:cNvPr>
          <p:cNvSpPr txBox="1"/>
          <p:nvPr/>
        </p:nvSpPr>
        <p:spPr>
          <a:xfrm>
            <a:off x="1305347" y="2603655"/>
            <a:ext cx="2502929" cy="369332"/>
          </a:xfrm>
          <a:prstGeom prst="rect">
            <a:avLst/>
          </a:prstGeom>
          <a:noFill/>
        </p:spPr>
        <p:txBody>
          <a:bodyPr wrap="none" rtlCol="0">
            <a:spAutoFit/>
          </a:bodyPr>
          <a:lstStyle/>
          <a:p>
            <a:r>
              <a:rPr lang="en-GB" dirty="0">
                <a:solidFill>
                  <a:srgbClr val="FF0000"/>
                </a:solidFill>
              </a:rPr>
              <a:t>ADC capture – 504.2 ns</a:t>
            </a:r>
            <a:endParaRPr lang="en-US" dirty="0">
              <a:solidFill>
                <a:srgbClr val="FF0000"/>
              </a:solidFill>
            </a:endParaRPr>
          </a:p>
        </p:txBody>
      </p:sp>
      <p:sp>
        <p:nvSpPr>
          <p:cNvPr id="7" name="TextBox 6">
            <a:extLst>
              <a:ext uri="{FF2B5EF4-FFF2-40B4-BE49-F238E27FC236}">
                <a16:creationId xmlns:a16="http://schemas.microsoft.com/office/drawing/2014/main" id="{AEC5E8CC-FF00-D2A5-F5F2-46E4DD162B4D}"/>
              </a:ext>
            </a:extLst>
          </p:cNvPr>
          <p:cNvSpPr txBox="1"/>
          <p:nvPr/>
        </p:nvSpPr>
        <p:spPr>
          <a:xfrm>
            <a:off x="1305347" y="3377775"/>
            <a:ext cx="2566793" cy="369332"/>
          </a:xfrm>
          <a:prstGeom prst="rect">
            <a:avLst/>
          </a:prstGeom>
          <a:noFill/>
        </p:spPr>
        <p:txBody>
          <a:bodyPr wrap="none" rtlCol="0">
            <a:spAutoFit/>
          </a:bodyPr>
          <a:lstStyle/>
          <a:p>
            <a:r>
              <a:rPr lang="en-GB" dirty="0">
                <a:solidFill>
                  <a:srgbClr val="FF0000"/>
                </a:solidFill>
              </a:rPr>
              <a:t>Fault execute – 1.925 us</a:t>
            </a:r>
            <a:endParaRPr lang="en-US" dirty="0">
              <a:solidFill>
                <a:srgbClr val="FF0000"/>
              </a:solidFill>
            </a:endParaRPr>
          </a:p>
        </p:txBody>
      </p:sp>
      <p:sp>
        <p:nvSpPr>
          <p:cNvPr id="13" name="TextBox 12">
            <a:extLst>
              <a:ext uri="{FF2B5EF4-FFF2-40B4-BE49-F238E27FC236}">
                <a16:creationId xmlns:a16="http://schemas.microsoft.com/office/drawing/2014/main" id="{85B2B3EC-DC0E-1C9E-0232-5A92EF294FB0}"/>
              </a:ext>
            </a:extLst>
          </p:cNvPr>
          <p:cNvSpPr txBox="1"/>
          <p:nvPr/>
        </p:nvSpPr>
        <p:spPr>
          <a:xfrm>
            <a:off x="1305347" y="5249528"/>
            <a:ext cx="2940228" cy="369332"/>
          </a:xfrm>
          <a:prstGeom prst="rect">
            <a:avLst/>
          </a:prstGeom>
          <a:noFill/>
        </p:spPr>
        <p:txBody>
          <a:bodyPr wrap="none" rtlCol="0">
            <a:spAutoFit/>
          </a:bodyPr>
          <a:lstStyle/>
          <a:p>
            <a:r>
              <a:rPr lang="en-GB" dirty="0">
                <a:solidFill>
                  <a:srgbClr val="FF0000"/>
                </a:solidFill>
              </a:rPr>
              <a:t>PWM distribution– 1.612 us</a:t>
            </a:r>
            <a:endParaRPr lang="en-US" dirty="0">
              <a:solidFill>
                <a:srgbClr val="FF0000"/>
              </a:solidFill>
            </a:endParaRPr>
          </a:p>
        </p:txBody>
      </p:sp>
      <p:sp>
        <p:nvSpPr>
          <p:cNvPr id="14" name="TextBox 13">
            <a:extLst>
              <a:ext uri="{FF2B5EF4-FFF2-40B4-BE49-F238E27FC236}">
                <a16:creationId xmlns:a16="http://schemas.microsoft.com/office/drawing/2014/main" id="{33221636-3502-0B62-9C8A-9FED606B6969}"/>
              </a:ext>
            </a:extLst>
          </p:cNvPr>
          <p:cNvSpPr txBox="1"/>
          <p:nvPr/>
        </p:nvSpPr>
        <p:spPr>
          <a:xfrm>
            <a:off x="1305346" y="4273290"/>
            <a:ext cx="2604239" cy="369332"/>
          </a:xfrm>
          <a:prstGeom prst="rect">
            <a:avLst/>
          </a:prstGeom>
          <a:noFill/>
        </p:spPr>
        <p:txBody>
          <a:bodyPr wrap="none" rtlCol="0">
            <a:spAutoFit/>
          </a:bodyPr>
          <a:lstStyle/>
          <a:p>
            <a:r>
              <a:rPr lang="en-GB" dirty="0">
                <a:solidFill>
                  <a:srgbClr val="FF0000"/>
                </a:solidFill>
              </a:rPr>
              <a:t>Control Loop IVP– 3.1 us</a:t>
            </a:r>
            <a:endParaRPr lang="en-US" dirty="0">
              <a:solidFill>
                <a:srgbClr val="FF0000"/>
              </a:solidFill>
            </a:endParaRPr>
          </a:p>
        </p:txBody>
      </p:sp>
    </p:spTree>
    <p:extLst>
      <p:ext uri="{BB962C8B-B14F-4D97-AF65-F5344CB8AC3E}">
        <p14:creationId xmlns:p14="http://schemas.microsoft.com/office/powerpoint/2010/main" val="12053710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3C4B6-1265-5D7E-82B0-B24F9AE48088}"/>
              </a:ext>
            </a:extLst>
          </p:cNvPr>
          <p:cNvSpPr>
            <a:spLocks noGrp="1"/>
          </p:cNvSpPr>
          <p:nvPr>
            <p:ph type="title"/>
          </p:nvPr>
        </p:nvSpPr>
        <p:spPr/>
        <p:txBody>
          <a:bodyPr/>
          <a:lstStyle/>
          <a:p>
            <a:r>
              <a:rPr lang="en-GB" dirty="0"/>
              <a:t>Control loop execution</a:t>
            </a:r>
            <a:endParaRPr lang="en-US" dirty="0"/>
          </a:p>
        </p:txBody>
      </p:sp>
      <p:pic>
        <p:nvPicPr>
          <p:cNvPr id="5" name="Picture 4">
            <a:extLst>
              <a:ext uri="{FF2B5EF4-FFF2-40B4-BE49-F238E27FC236}">
                <a16:creationId xmlns:a16="http://schemas.microsoft.com/office/drawing/2014/main" id="{590C7174-2822-8A62-1CA2-9E57FEFC1FA7}"/>
              </a:ext>
            </a:extLst>
          </p:cNvPr>
          <p:cNvPicPr>
            <a:picLocks noChangeAspect="1"/>
          </p:cNvPicPr>
          <p:nvPr/>
        </p:nvPicPr>
        <p:blipFill rotWithShape="1">
          <a:blip r:embed="rId2"/>
          <a:srcRect t="11730" b="9200"/>
          <a:stretch/>
        </p:blipFill>
        <p:spPr>
          <a:xfrm>
            <a:off x="2314499" y="2758840"/>
            <a:ext cx="5989839" cy="1036411"/>
          </a:xfrm>
          <a:prstGeom prst="rect">
            <a:avLst/>
          </a:prstGeom>
        </p:spPr>
      </p:pic>
      <p:pic>
        <p:nvPicPr>
          <p:cNvPr id="7" name="Picture 6">
            <a:extLst>
              <a:ext uri="{FF2B5EF4-FFF2-40B4-BE49-F238E27FC236}">
                <a16:creationId xmlns:a16="http://schemas.microsoft.com/office/drawing/2014/main" id="{A77DE42B-BFF2-93A8-EB5B-51C34C458588}"/>
              </a:ext>
            </a:extLst>
          </p:cNvPr>
          <p:cNvPicPr>
            <a:picLocks noChangeAspect="1"/>
          </p:cNvPicPr>
          <p:nvPr/>
        </p:nvPicPr>
        <p:blipFill>
          <a:blip r:embed="rId3"/>
          <a:stretch>
            <a:fillRect/>
          </a:stretch>
        </p:blipFill>
        <p:spPr>
          <a:xfrm>
            <a:off x="2299258" y="1396628"/>
            <a:ext cx="6005080" cy="1036410"/>
          </a:xfrm>
          <a:prstGeom prst="rect">
            <a:avLst/>
          </a:prstGeom>
        </p:spPr>
      </p:pic>
      <p:pic>
        <p:nvPicPr>
          <p:cNvPr id="9" name="Picture 8">
            <a:extLst>
              <a:ext uri="{FF2B5EF4-FFF2-40B4-BE49-F238E27FC236}">
                <a16:creationId xmlns:a16="http://schemas.microsoft.com/office/drawing/2014/main" id="{BD3A9972-26E3-2B65-CE40-B4D26AD1734D}"/>
              </a:ext>
            </a:extLst>
          </p:cNvPr>
          <p:cNvPicPr>
            <a:picLocks noChangeAspect="1"/>
          </p:cNvPicPr>
          <p:nvPr/>
        </p:nvPicPr>
        <p:blipFill>
          <a:blip r:embed="rId4"/>
          <a:stretch>
            <a:fillRect/>
          </a:stretch>
        </p:blipFill>
        <p:spPr>
          <a:xfrm>
            <a:off x="2360223" y="4121053"/>
            <a:ext cx="5883150" cy="1028789"/>
          </a:xfrm>
          <a:prstGeom prst="rect">
            <a:avLst/>
          </a:prstGeom>
        </p:spPr>
      </p:pic>
      <p:pic>
        <p:nvPicPr>
          <p:cNvPr id="11" name="Picture 10">
            <a:extLst>
              <a:ext uri="{FF2B5EF4-FFF2-40B4-BE49-F238E27FC236}">
                <a16:creationId xmlns:a16="http://schemas.microsoft.com/office/drawing/2014/main" id="{43DC210C-57E8-D0BB-7DDC-8854BB6C0BF2}"/>
              </a:ext>
            </a:extLst>
          </p:cNvPr>
          <p:cNvPicPr>
            <a:picLocks noChangeAspect="1"/>
          </p:cNvPicPr>
          <p:nvPr/>
        </p:nvPicPr>
        <p:blipFill>
          <a:blip r:embed="rId5"/>
          <a:stretch>
            <a:fillRect/>
          </a:stretch>
        </p:blipFill>
        <p:spPr>
          <a:xfrm>
            <a:off x="2352603" y="5461372"/>
            <a:ext cx="5890770" cy="1242168"/>
          </a:xfrm>
          <a:prstGeom prst="rect">
            <a:avLst/>
          </a:prstGeom>
        </p:spPr>
      </p:pic>
      <p:sp>
        <p:nvSpPr>
          <p:cNvPr id="12" name="TextBox 11">
            <a:extLst>
              <a:ext uri="{FF2B5EF4-FFF2-40B4-BE49-F238E27FC236}">
                <a16:creationId xmlns:a16="http://schemas.microsoft.com/office/drawing/2014/main" id="{D2DEBF98-3BC6-CFC6-B61B-A6F4DF6C6531}"/>
              </a:ext>
            </a:extLst>
          </p:cNvPr>
          <p:cNvSpPr txBox="1"/>
          <p:nvPr/>
        </p:nvSpPr>
        <p:spPr>
          <a:xfrm>
            <a:off x="1529546" y="1637958"/>
            <a:ext cx="854721" cy="369332"/>
          </a:xfrm>
          <a:prstGeom prst="rect">
            <a:avLst/>
          </a:prstGeom>
          <a:noFill/>
        </p:spPr>
        <p:txBody>
          <a:bodyPr wrap="none" rtlCol="0">
            <a:spAutoFit/>
          </a:bodyPr>
          <a:lstStyle/>
          <a:p>
            <a:r>
              <a:rPr lang="en-GB" dirty="0" err="1"/>
              <a:t>Vloop</a:t>
            </a:r>
            <a:r>
              <a:rPr lang="en-GB" dirty="0"/>
              <a:t>  </a:t>
            </a:r>
            <a:endParaRPr lang="en-US" dirty="0"/>
          </a:p>
        </p:txBody>
      </p:sp>
      <p:sp>
        <p:nvSpPr>
          <p:cNvPr id="13" name="TextBox 12">
            <a:extLst>
              <a:ext uri="{FF2B5EF4-FFF2-40B4-BE49-F238E27FC236}">
                <a16:creationId xmlns:a16="http://schemas.microsoft.com/office/drawing/2014/main" id="{4B3D6553-4F7B-3474-0372-5A74877B7FF3}"/>
              </a:ext>
            </a:extLst>
          </p:cNvPr>
          <p:cNvSpPr txBox="1"/>
          <p:nvPr/>
        </p:nvSpPr>
        <p:spPr>
          <a:xfrm>
            <a:off x="1553592" y="3037545"/>
            <a:ext cx="806631" cy="369332"/>
          </a:xfrm>
          <a:prstGeom prst="rect">
            <a:avLst/>
          </a:prstGeom>
          <a:noFill/>
        </p:spPr>
        <p:txBody>
          <a:bodyPr wrap="none" rtlCol="0">
            <a:spAutoFit/>
          </a:bodyPr>
          <a:lstStyle/>
          <a:p>
            <a:r>
              <a:rPr lang="en-GB" dirty="0" err="1"/>
              <a:t>Ploop</a:t>
            </a:r>
            <a:r>
              <a:rPr lang="en-GB" dirty="0"/>
              <a:t> </a:t>
            </a:r>
            <a:endParaRPr lang="en-US" dirty="0"/>
          </a:p>
        </p:txBody>
      </p:sp>
      <p:sp>
        <p:nvSpPr>
          <p:cNvPr id="14" name="TextBox 13">
            <a:extLst>
              <a:ext uri="{FF2B5EF4-FFF2-40B4-BE49-F238E27FC236}">
                <a16:creationId xmlns:a16="http://schemas.microsoft.com/office/drawing/2014/main" id="{224AE026-8666-7674-CC5F-023C5D943C44}"/>
              </a:ext>
            </a:extLst>
          </p:cNvPr>
          <p:cNvSpPr txBox="1"/>
          <p:nvPr/>
        </p:nvSpPr>
        <p:spPr>
          <a:xfrm>
            <a:off x="1679048" y="4370894"/>
            <a:ext cx="732893" cy="369332"/>
          </a:xfrm>
          <a:prstGeom prst="rect">
            <a:avLst/>
          </a:prstGeom>
          <a:noFill/>
        </p:spPr>
        <p:txBody>
          <a:bodyPr wrap="none" rtlCol="0">
            <a:spAutoFit/>
          </a:bodyPr>
          <a:lstStyle/>
          <a:p>
            <a:r>
              <a:rPr lang="en-GB" dirty="0" err="1"/>
              <a:t>Iloop</a:t>
            </a:r>
            <a:r>
              <a:rPr lang="en-GB" dirty="0"/>
              <a:t> </a:t>
            </a:r>
            <a:endParaRPr lang="en-US" dirty="0"/>
          </a:p>
        </p:txBody>
      </p:sp>
      <p:sp>
        <p:nvSpPr>
          <p:cNvPr id="15" name="TextBox 14">
            <a:extLst>
              <a:ext uri="{FF2B5EF4-FFF2-40B4-BE49-F238E27FC236}">
                <a16:creationId xmlns:a16="http://schemas.microsoft.com/office/drawing/2014/main" id="{6B44F11E-D479-5CEF-863A-2B490E6F6701}"/>
              </a:ext>
            </a:extLst>
          </p:cNvPr>
          <p:cNvSpPr txBox="1"/>
          <p:nvPr/>
        </p:nvSpPr>
        <p:spPr>
          <a:xfrm>
            <a:off x="39972" y="5846544"/>
            <a:ext cx="2320251" cy="646331"/>
          </a:xfrm>
          <a:prstGeom prst="rect">
            <a:avLst/>
          </a:prstGeom>
          <a:noFill/>
        </p:spPr>
        <p:txBody>
          <a:bodyPr wrap="none" rtlCol="0">
            <a:spAutoFit/>
          </a:bodyPr>
          <a:lstStyle/>
          <a:p>
            <a:pPr algn="r"/>
            <a:r>
              <a:rPr lang="en-GB" dirty="0"/>
              <a:t>Interleaved execution</a:t>
            </a:r>
          </a:p>
          <a:p>
            <a:pPr algn="r"/>
            <a:r>
              <a:rPr lang="en-GB" dirty="0"/>
              <a:t>of </a:t>
            </a:r>
            <a:r>
              <a:rPr lang="en-GB" dirty="0" err="1"/>
              <a:t>Vloop</a:t>
            </a:r>
            <a:r>
              <a:rPr lang="en-GB" dirty="0"/>
              <a:t> and </a:t>
            </a:r>
            <a:r>
              <a:rPr lang="en-GB" dirty="0" err="1"/>
              <a:t>PLoop</a:t>
            </a:r>
            <a:endParaRPr lang="en-US" dirty="0"/>
          </a:p>
        </p:txBody>
      </p:sp>
      <p:sp>
        <p:nvSpPr>
          <p:cNvPr id="16" name="TextBox 15">
            <a:extLst>
              <a:ext uri="{FF2B5EF4-FFF2-40B4-BE49-F238E27FC236}">
                <a16:creationId xmlns:a16="http://schemas.microsoft.com/office/drawing/2014/main" id="{6A5F00F4-B367-DAB2-B0BF-A7849A5C7DB4}"/>
              </a:ext>
            </a:extLst>
          </p:cNvPr>
          <p:cNvSpPr txBox="1"/>
          <p:nvPr/>
        </p:nvSpPr>
        <p:spPr>
          <a:xfrm>
            <a:off x="3117347" y="5882223"/>
            <a:ext cx="2446760" cy="307777"/>
          </a:xfrm>
          <a:prstGeom prst="rect">
            <a:avLst/>
          </a:prstGeom>
          <a:noFill/>
        </p:spPr>
        <p:txBody>
          <a:bodyPr wrap="none" rtlCol="0">
            <a:spAutoFit/>
          </a:bodyPr>
          <a:lstStyle/>
          <a:p>
            <a:r>
              <a:rPr lang="en-GB" sz="1400" dirty="0">
                <a:solidFill>
                  <a:schemeClr val="accent2"/>
                </a:solidFill>
              </a:rPr>
              <a:t>Interleave switchover (127ns)</a:t>
            </a:r>
            <a:endParaRPr lang="en-US" sz="1400" dirty="0">
              <a:solidFill>
                <a:schemeClr val="accent2"/>
              </a:solidFill>
            </a:endParaRPr>
          </a:p>
        </p:txBody>
      </p:sp>
      <p:sp>
        <p:nvSpPr>
          <p:cNvPr id="17" name="TextBox 16">
            <a:extLst>
              <a:ext uri="{FF2B5EF4-FFF2-40B4-BE49-F238E27FC236}">
                <a16:creationId xmlns:a16="http://schemas.microsoft.com/office/drawing/2014/main" id="{D5D438C9-E3A8-7455-2FC4-F7B34FA21725}"/>
              </a:ext>
            </a:extLst>
          </p:cNvPr>
          <p:cNvSpPr txBox="1"/>
          <p:nvPr/>
        </p:nvSpPr>
        <p:spPr>
          <a:xfrm>
            <a:off x="2281081" y="5434126"/>
            <a:ext cx="1523430" cy="276999"/>
          </a:xfrm>
          <a:prstGeom prst="rect">
            <a:avLst/>
          </a:prstGeom>
          <a:noFill/>
        </p:spPr>
        <p:txBody>
          <a:bodyPr wrap="none" rtlCol="0">
            <a:spAutoFit/>
          </a:bodyPr>
          <a:lstStyle/>
          <a:p>
            <a:r>
              <a:rPr lang="en-GB" sz="1200" dirty="0">
                <a:solidFill>
                  <a:schemeClr val="accent3">
                    <a:lumMod val="60000"/>
                    <a:lumOff val="40000"/>
                  </a:schemeClr>
                </a:solidFill>
              </a:rPr>
              <a:t>With averaging code</a:t>
            </a:r>
            <a:endParaRPr lang="en-US" sz="1200" dirty="0">
              <a:solidFill>
                <a:schemeClr val="accent3">
                  <a:lumMod val="60000"/>
                  <a:lumOff val="40000"/>
                </a:schemeClr>
              </a:solidFill>
            </a:endParaRPr>
          </a:p>
        </p:txBody>
      </p:sp>
    </p:spTree>
    <p:extLst>
      <p:ext uri="{BB962C8B-B14F-4D97-AF65-F5344CB8AC3E}">
        <p14:creationId xmlns:p14="http://schemas.microsoft.com/office/powerpoint/2010/main" val="40555349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3396B1-9FF3-FC46-F8D4-B2B568232F8D}"/>
              </a:ext>
            </a:extLst>
          </p:cNvPr>
          <p:cNvSpPr>
            <a:spLocks noGrp="1"/>
          </p:cNvSpPr>
          <p:nvPr>
            <p:ph type="title"/>
          </p:nvPr>
        </p:nvSpPr>
        <p:spPr>
          <a:xfrm>
            <a:off x="355509" y="96296"/>
            <a:ext cx="11400661" cy="777240"/>
          </a:xfrm>
        </p:spPr>
        <p:txBody>
          <a:bodyPr/>
          <a:lstStyle/>
          <a:p>
            <a:r>
              <a:rPr lang="de-DE" dirty="0"/>
              <a:t>Firmware Structure</a:t>
            </a:r>
            <a:endParaRPr lang="en-US" dirty="0"/>
          </a:p>
        </p:txBody>
      </p:sp>
      <p:pic>
        <p:nvPicPr>
          <p:cNvPr id="1121" name="Picture 1120">
            <a:extLst>
              <a:ext uri="{FF2B5EF4-FFF2-40B4-BE49-F238E27FC236}">
                <a16:creationId xmlns:a16="http://schemas.microsoft.com/office/drawing/2014/main" id="{3D85256F-3408-2F2F-13E9-5E9236B9B2DE}"/>
              </a:ext>
            </a:extLst>
          </p:cNvPr>
          <p:cNvPicPr>
            <a:picLocks noChangeAspect="1"/>
          </p:cNvPicPr>
          <p:nvPr/>
        </p:nvPicPr>
        <p:blipFill>
          <a:blip r:embed="rId2"/>
          <a:stretch>
            <a:fillRect/>
          </a:stretch>
        </p:blipFill>
        <p:spPr>
          <a:xfrm>
            <a:off x="1153460" y="986118"/>
            <a:ext cx="7969456" cy="5643282"/>
          </a:xfrm>
          <a:prstGeom prst="rect">
            <a:avLst/>
          </a:prstGeom>
        </p:spPr>
      </p:pic>
    </p:spTree>
    <p:extLst>
      <p:ext uri="{BB962C8B-B14F-4D97-AF65-F5344CB8AC3E}">
        <p14:creationId xmlns:p14="http://schemas.microsoft.com/office/powerpoint/2010/main" val="22564996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E073D-32F6-B97A-5C5F-06E16454FA5F}"/>
              </a:ext>
            </a:extLst>
          </p:cNvPr>
          <p:cNvSpPr>
            <a:spLocks noGrp="1"/>
          </p:cNvSpPr>
          <p:nvPr>
            <p:ph type="title"/>
          </p:nvPr>
        </p:nvSpPr>
        <p:spPr>
          <a:xfrm>
            <a:off x="821016" y="-19430"/>
            <a:ext cx="10515600" cy="1325563"/>
          </a:xfrm>
        </p:spPr>
        <p:txBody>
          <a:bodyPr/>
          <a:lstStyle/>
          <a:p>
            <a:r>
              <a:rPr lang="en-GB" dirty="0"/>
              <a:t>Firmware Structure</a:t>
            </a:r>
            <a:endParaRPr lang="en-US" dirty="0"/>
          </a:p>
        </p:txBody>
      </p:sp>
      <p:grpSp>
        <p:nvGrpSpPr>
          <p:cNvPr id="37" name="Group 36">
            <a:extLst>
              <a:ext uri="{FF2B5EF4-FFF2-40B4-BE49-F238E27FC236}">
                <a16:creationId xmlns:a16="http://schemas.microsoft.com/office/drawing/2014/main" id="{702A8486-856E-7E1B-0DD9-AEE068B0374B}"/>
              </a:ext>
            </a:extLst>
          </p:cNvPr>
          <p:cNvGrpSpPr/>
          <p:nvPr/>
        </p:nvGrpSpPr>
        <p:grpSpPr>
          <a:xfrm>
            <a:off x="1467465" y="1306133"/>
            <a:ext cx="2722563" cy="3532188"/>
            <a:chOff x="838200" y="1757056"/>
            <a:chExt cx="2722563" cy="3532188"/>
          </a:xfrm>
        </p:grpSpPr>
        <p:sp>
          <p:nvSpPr>
            <p:cNvPr id="4" name="Freeform 576">
              <a:extLst>
                <a:ext uri="{FF2B5EF4-FFF2-40B4-BE49-F238E27FC236}">
                  <a16:creationId xmlns:a16="http://schemas.microsoft.com/office/drawing/2014/main" id="{21E9DB52-94AB-66A2-D898-275F4AD84FBA}"/>
                </a:ext>
              </a:extLst>
            </p:cNvPr>
            <p:cNvSpPr>
              <a:spLocks/>
            </p:cNvSpPr>
            <p:nvPr/>
          </p:nvSpPr>
          <p:spPr bwMode="auto">
            <a:xfrm>
              <a:off x="838200" y="1757056"/>
              <a:ext cx="2722563" cy="3532188"/>
            </a:xfrm>
            <a:custGeom>
              <a:avLst/>
              <a:gdLst>
                <a:gd name="T0" fmla="*/ 454 w 5413"/>
                <a:gd name="T1" fmla="*/ 7264 h 7264"/>
                <a:gd name="T2" fmla="*/ 4959 w 5413"/>
                <a:gd name="T3" fmla="*/ 7264 h 7264"/>
                <a:gd name="T4" fmla="*/ 5413 w 5413"/>
                <a:gd name="T5" fmla="*/ 6811 h 7264"/>
                <a:gd name="T6" fmla="*/ 5413 w 5413"/>
                <a:gd name="T7" fmla="*/ 454 h 7264"/>
                <a:gd name="T8" fmla="*/ 4959 w 5413"/>
                <a:gd name="T9" fmla="*/ 0 h 7264"/>
                <a:gd name="T10" fmla="*/ 454 w 5413"/>
                <a:gd name="T11" fmla="*/ 0 h 7264"/>
                <a:gd name="T12" fmla="*/ 0 w 5413"/>
                <a:gd name="T13" fmla="*/ 454 h 7264"/>
                <a:gd name="T14" fmla="*/ 0 w 5413"/>
                <a:gd name="T15" fmla="*/ 6811 h 7264"/>
                <a:gd name="T16" fmla="*/ 454 w 5413"/>
                <a:gd name="T17" fmla="*/ 7264 h 7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3" h="7264">
                  <a:moveTo>
                    <a:pt x="454" y="7264"/>
                  </a:moveTo>
                  <a:lnTo>
                    <a:pt x="4959" y="7264"/>
                  </a:lnTo>
                  <a:cubicBezTo>
                    <a:pt x="5210" y="7264"/>
                    <a:pt x="5413" y="7061"/>
                    <a:pt x="5413" y="6811"/>
                  </a:cubicBezTo>
                  <a:lnTo>
                    <a:pt x="5413" y="454"/>
                  </a:lnTo>
                  <a:cubicBezTo>
                    <a:pt x="5413" y="203"/>
                    <a:pt x="5210" y="0"/>
                    <a:pt x="4959" y="0"/>
                  </a:cubicBezTo>
                  <a:lnTo>
                    <a:pt x="454" y="0"/>
                  </a:lnTo>
                  <a:cubicBezTo>
                    <a:pt x="203" y="0"/>
                    <a:pt x="0" y="203"/>
                    <a:pt x="0" y="454"/>
                  </a:cubicBezTo>
                  <a:lnTo>
                    <a:pt x="0" y="6811"/>
                  </a:lnTo>
                  <a:cubicBezTo>
                    <a:pt x="0" y="7061"/>
                    <a:pt x="203" y="7264"/>
                    <a:pt x="454" y="7264"/>
                  </a:cubicBezTo>
                  <a:close/>
                </a:path>
              </a:pathLst>
            </a:custGeom>
            <a:solidFill>
              <a:srgbClr val="D1DAB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 name="Rectangle 831">
              <a:extLst>
                <a:ext uri="{FF2B5EF4-FFF2-40B4-BE49-F238E27FC236}">
                  <a16:creationId xmlns:a16="http://schemas.microsoft.com/office/drawing/2014/main" id="{7D42A7CD-01F0-65E4-900C-6506F2277464}"/>
                </a:ext>
              </a:extLst>
            </p:cNvPr>
            <p:cNvSpPr>
              <a:spLocks noChangeArrowheads="1"/>
            </p:cNvSpPr>
            <p:nvPr/>
          </p:nvSpPr>
          <p:spPr bwMode="auto">
            <a:xfrm>
              <a:off x="1800224" y="1757056"/>
              <a:ext cx="79851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Calibri" panose="020F0502020204030204" pitchFamily="34" charset="0"/>
                </a:rPr>
                <a:t>main.c file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22200F75-0CFC-CF81-A19B-E784BD1D23A0}"/>
                </a:ext>
              </a:extLst>
            </p:cNvPr>
            <p:cNvSpPr/>
            <p:nvPr/>
          </p:nvSpPr>
          <p:spPr>
            <a:xfrm>
              <a:off x="1028705" y="2022708"/>
              <a:ext cx="2311904" cy="254000"/>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System_Initialize</a:t>
              </a:r>
              <a:endParaRPr lang="en-US" sz="1100" dirty="0">
                <a:solidFill>
                  <a:schemeClr val="tx1"/>
                </a:solidFill>
              </a:endParaRPr>
            </a:p>
          </p:txBody>
        </p:sp>
        <p:cxnSp>
          <p:nvCxnSpPr>
            <p:cNvPr id="14" name="Straight Connector 13">
              <a:extLst>
                <a:ext uri="{FF2B5EF4-FFF2-40B4-BE49-F238E27FC236}">
                  <a16:creationId xmlns:a16="http://schemas.microsoft.com/office/drawing/2014/main" id="{FF803A2D-4E7E-6FE3-E137-C83546C13B40}"/>
                </a:ext>
              </a:extLst>
            </p:cNvPr>
            <p:cNvCxnSpPr>
              <a:stCxn id="6" idx="2"/>
              <a:endCxn id="12" idx="0"/>
            </p:cNvCxnSpPr>
            <p:nvPr/>
          </p:nvCxnSpPr>
          <p:spPr>
            <a:xfrm>
              <a:off x="2184657" y="2276708"/>
              <a:ext cx="0" cy="2334770"/>
            </a:xfrm>
            <a:prstGeom prst="line">
              <a:avLst/>
            </a:prstGeom>
            <a:ln>
              <a:solidFill>
                <a:schemeClr val="accent6">
                  <a:lumMod val="75000"/>
                </a:schemeClr>
              </a:solidFill>
            </a:ln>
          </p:spPr>
          <p:style>
            <a:lnRef idx="2">
              <a:schemeClr val="dk1"/>
            </a:lnRef>
            <a:fillRef idx="0">
              <a:schemeClr val="dk1"/>
            </a:fillRef>
            <a:effectRef idx="1">
              <a:schemeClr val="dk1"/>
            </a:effectRef>
            <a:fontRef idx="minor">
              <a:schemeClr val="tx1"/>
            </a:fontRef>
          </p:style>
        </p:cxnSp>
        <p:sp>
          <p:nvSpPr>
            <p:cNvPr id="7" name="Rectangle 6">
              <a:extLst>
                <a:ext uri="{FF2B5EF4-FFF2-40B4-BE49-F238E27FC236}">
                  <a16:creationId xmlns:a16="http://schemas.microsoft.com/office/drawing/2014/main" id="{2A595769-03F6-F1CD-89A0-5E7E31201C54}"/>
                </a:ext>
              </a:extLst>
            </p:cNvPr>
            <p:cNvSpPr/>
            <p:nvPr/>
          </p:nvSpPr>
          <p:spPr>
            <a:xfrm>
              <a:off x="1028705" y="2398303"/>
              <a:ext cx="2311904" cy="368350"/>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Power Control Initialize</a:t>
              </a:r>
            </a:p>
            <a:p>
              <a:pPr algn="ctr"/>
              <a:r>
                <a:rPr lang="en-GB" sz="1100" dirty="0">
                  <a:solidFill>
                    <a:schemeClr val="tx1"/>
                  </a:solidFill>
                </a:rPr>
                <a:t>Fault Initialize</a:t>
              </a:r>
              <a:endParaRPr lang="en-US" sz="1100" dirty="0">
                <a:solidFill>
                  <a:schemeClr val="tx1"/>
                </a:solidFill>
              </a:endParaRPr>
            </a:p>
          </p:txBody>
        </p:sp>
        <p:sp>
          <p:nvSpPr>
            <p:cNvPr id="8" name="Rectangle 7">
              <a:extLst>
                <a:ext uri="{FF2B5EF4-FFF2-40B4-BE49-F238E27FC236}">
                  <a16:creationId xmlns:a16="http://schemas.microsoft.com/office/drawing/2014/main" id="{402C5C0C-F3EB-A0B5-0008-0BB17E520891}"/>
                </a:ext>
              </a:extLst>
            </p:cNvPr>
            <p:cNvSpPr/>
            <p:nvPr/>
          </p:nvSpPr>
          <p:spPr>
            <a:xfrm>
              <a:off x="1028705" y="2888248"/>
              <a:ext cx="2311904" cy="368350"/>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MCC extension user configuration</a:t>
              </a:r>
            </a:p>
            <a:p>
              <a:pPr algn="ctr"/>
              <a:r>
                <a:rPr lang="en-GB" sz="1100" dirty="0">
                  <a:solidFill>
                    <a:schemeClr val="tx1"/>
                  </a:solidFill>
                </a:rPr>
                <a:t>Callback Initialization</a:t>
              </a:r>
              <a:endParaRPr lang="en-US" sz="1100" dirty="0">
                <a:solidFill>
                  <a:schemeClr val="tx1"/>
                </a:solidFill>
              </a:endParaRPr>
            </a:p>
          </p:txBody>
        </p:sp>
        <p:sp>
          <p:nvSpPr>
            <p:cNvPr id="9" name="Rectangle 8">
              <a:extLst>
                <a:ext uri="{FF2B5EF4-FFF2-40B4-BE49-F238E27FC236}">
                  <a16:creationId xmlns:a16="http://schemas.microsoft.com/office/drawing/2014/main" id="{A4BE3B2D-3425-08E0-7390-2BB7908385B0}"/>
                </a:ext>
              </a:extLst>
            </p:cNvPr>
            <p:cNvSpPr/>
            <p:nvPr/>
          </p:nvSpPr>
          <p:spPr>
            <a:xfrm>
              <a:off x="1028705" y="3378193"/>
              <a:ext cx="2311904" cy="923869"/>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Operating System Initialize</a:t>
              </a:r>
            </a:p>
            <a:p>
              <a:pPr algn="ctr"/>
              <a:r>
                <a:rPr lang="en-GB" sz="1100" dirty="0">
                  <a:solidFill>
                    <a:schemeClr val="tx1"/>
                  </a:solidFill>
                </a:rPr>
                <a:t>Power Board Visualizer Initialize</a:t>
              </a:r>
            </a:p>
            <a:p>
              <a:pPr algn="ctr"/>
              <a:r>
                <a:rPr lang="en-GB" sz="1100" dirty="0">
                  <a:solidFill>
                    <a:schemeClr val="tx1"/>
                  </a:solidFill>
                </a:rPr>
                <a:t>LED Initialize</a:t>
              </a:r>
            </a:p>
            <a:p>
              <a:pPr algn="ctr"/>
              <a:r>
                <a:rPr lang="en-GB" sz="1100" dirty="0">
                  <a:solidFill>
                    <a:schemeClr val="tx1"/>
                  </a:solidFill>
                </a:rPr>
                <a:t>Fan Initialize</a:t>
              </a:r>
            </a:p>
            <a:p>
              <a:pPr algn="ctr"/>
              <a:r>
                <a:rPr lang="en-GB" sz="1100" dirty="0">
                  <a:solidFill>
                    <a:schemeClr val="tx1"/>
                  </a:solidFill>
                </a:rPr>
                <a:t>Temperature Initialize</a:t>
              </a:r>
              <a:endParaRPr lang="en-US" dirty="0">
                <a:solidFill>
                  <a:schemeClr val="tx1"/>
                </a:solidFill>
              </a:endParaRPr>
            </a:p>
          </p:txBody>
        </p:sp>
        <p:cxnSp>
          <p:nvCxnSpPr>
            <p:cNvPr id="16" name="Connector: Elbow 15">
              <a:extLst>
                <a:ext uri="{FF2B5EF4-FFF2-40B4-BE49-F238E27FC236}">
                  <a16:creationId xmlns:a16="http://schemas.microsoft.com/office/drawing/2014/main" id="{DC95D565-537A-11C7-713F-46EB44DB8C8A}"/>
                </a:ext>
              </a:extLst>
            </p:cNvPr>
            <p:cNvCxnSpPr>
              <a:stCxn id="12" idx="2"/>
            </p:cNvCxnSpPr>
            <p:nvPr/>
          </p:nvCxnSpPr>
          <p:spPr>
            <a:xfrm rot="5400000" flipH="1">
              <a:off x="1907591" y="4702762"/>
              <a:ext cx="554132" cy="12700"/>
            </a:xfrm>
            <a:prstGeom prst="bentConnector5">
              <a:avLst>
                <a:gd name="adj1" fmla="val -19252"/>
                <a:gd name="adj2" fmla="val 9930016"/>
                <a:gd name="adj3" fmla="val 100839"/>
              </a:avLst>
            </a:prstGeom>
            <a:ln>
              <a:solidFill>
                <a:schemeClr val="accent6">
                  <a:lumMod val="75000"/>
                </a:schemeClr>
              </a:solidFill>
              <a:tailEnd type="triangle"/>
            </a:ln>
          </p:spPr>
          <p:style>
            <a:lnRef idx="2">
              <a:schemeClr val="dk1"/>
            </a:lnRef>
            <a:fillRef idx="0">
              <a:schemeClr val="dk1"/>
            </a:fillRef>
            <a:effectRef idx="1">
              <a:schemeClr val="dk1"/>
            </a:effectRef>
            <a:fontRef idx="minor">
              <a:schemeClr val="tx1"/>
            </a:fontRef>
          </p:style>
        </p:cxnSp>
        <p:grpSp>
          <p:nvGrpSpPr>
            <p:cNvPr id="23" name="Group 22">
              <a:extLst>
                <a:ext uri="{FF2B5EF4-FFF2-40B4-BE49-F238E27FC236}">
                  <a16:creationId xmlns:a16="http://schemas.microsoft.com/office/drawing/2014/main" id="{D09DB61F-8EC6-1E9F-EA49-DC3C4C7C2C51}"/>
                </a:ext>
              </a:extLst>
            </p:cNvPr>
            <p:cNvGrpSpPr/>
            <p:nvPr/>
          </p:nvGrpSpPr>
          <p:grpSpPr>
            <a:xfrm>
              <a:off x="1028705" y="4611478"/>
              <a:ext cx="2311904" cy="368604"/>
              <a:chOff x="1028705" y="4611478"/>
              <a:chExt cx="2311904" cy="368604"/>
            </a:xfrm>
          </p:grpSpPr>
          <p:sp>
            <p:nvSpPr>
              <p:cNvPr id="12" name="Rectangle 11">
                <a:extLst>
                  <a:ext uri="{FF2B5EF4-FFF2-40B4-BE49-F238E27FC236}">
                    <a16:creationId xmlns:a16="http://schemas.microsoft.com/office/drawing/2014/main" id="{B6B5F0B8-6395-05E8-78B0-D8F8A625E28E}"/>
                  </a:ext>
                </a:extLst>
              </p:cNvPr>
              <p:cNvSpPr/>
              <p:nvPr/>
            </p:nvSpPr>
            <p:spPr>
              <a:xfrm>
                <a:off x="1028705" y="4611478"/>
                <a:ext cx="2311904" cy="368350"/>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Scheduler Run Forever</a:t>
                </a:r>
                <a:endParaRPr lang="en-US" sz="1100" dirty="0">
                  <a:solidFill>
                    <a:schemeClr val="tx1"/>
                  </a:solidFill>
                </a:endParaRPr>
              </a:p>
            </p:txBody>
          </p:sp>
          <p:cxnSp>
            <p:nvCxnSpPr>
              <p:cNvPr id="21" name="Straight Connector 20">
                <a:extLst>
                  <a:ext uri="{FF2B5EF4-FFF2-40B4-BE49-F238E27FC236}">
                    <a16:creationId xmlns:a16="http://schemas.microsoft.com/office/drawing/2014/main" id="{3EE63983-8D3C-CB6F-6E55-3D276F7A718C}"/>
                  </a:ext>
                </a:extLst>
              </p:cNvPr>
              <p:cNvCxnSpPr/>
              <p:nvPr/>
            </p:nvCxnSpPr>
            <p:spPr>
              <a:xfrm>
                <a:off x="1115568" y="4611478"/>
                <a:ext cx="0" cy="368350"/>
              </a:xfrm>
              <a:prstGeom prst="line">
                <a:avLst/>
              </a:prstGeom>
              <a:ln w="3175"/>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D6684946-F831-8999-2FCF-2E5BC81090D4}"/>
                  </a:ext>
                </a:extLst>
              </p:cNvPr>
              <p:cNvCxnSpPr/>
              <p:nvPr/>
            </p:nvCxnSpPr>
            <p:spPr>
              <a:xfrm>
                <a:off x="3255264" y="4611732"/>
                <a:ext cx="0" cy="368350"/>
              </a:xfrm>
              <a:prstGeom prst="line">
                <a:avLst/>
              </a:prstGeom>
              <a:ln w="3175"/>
            </p:spPr>
            <p:style>
              <a:lnRef idx="2">
                <a:schemeClr val="dk1"/>
              </a:lnRef>
              <a:fillRef idx="0">
                <a:schemeClr val="dk1"/>
              </a:fillRef>
              <a:effectRef idx="1">
                <a:schemeClr val="dk1"/>
              </a:effectRef>
              <a:fontRef idx="minor">
                <a:schemeClr val="tx1"/>
              </a:fontRef>
            </p:style>
          </p:cxnSp>
        </p:grpSp>
      </p:grpSp>
      <p:grpSp>
        <p:nvGrpSpPr>
          <p:cNvPr id="36" name="Group 35">
            <a:extLst>
              <a:ext uri="{FF2B5EF4-FFF2-40B4-BE49-F238E27FC236}">
                <a16:creationId xmlns:a16="http://schemas.microsoft.com/office/drawing/2014/main" id="{35CB49A0-69E6-1567-57F1-DB44F70EC53A}"/>
              </a:ext>
            </a:extLst>
          </p:cNvPr>
          <p:cNvGrpSpPr/>
          <p:nvPr/>
        </p:nvGrpSpPr>
        <p:grpSpPr>
          <a:xfrm>
            <a:off x="4716349" y="2318849"/>
            <a:ext cx="1640271" cy="2430198"/>
            <a:chOff x="3751268" y="1871864"/>
            <a:chExt cx="1640271" cy="2430198"/>
          </a:xfrm>
        </p:grpSpPr>
        <p:sp>
          <p:nvSpPr>
            <p:cNvPr id="24" name="Freeform 576">
              <a:extLst>
                <a:ext uri="{FF2B5EF4-FFF2-40B4-BE49-F238E27FC236}">
                  <a16:creationId xmlns:a16="http://schemas.microsoft.com/office/drawing/2014/main" id="{3AC99DD2-F01E-0684-AA3F-EF27BB4285DB}"/>
                </a:ext>
              </a:extLst>
            </p:cNvPr>
            <p:cNvSpPr>
              <a:spLocks/>
            </p:cNvSpPr>
            <p:nvPr/>
          </p:nvSpPr>
          <p:spPr bwMode="auto">
            <a:xfrm>
              <a:off x="3751268" y="1871864"/>
              <a:ext cx="1640271" cy="2430198"/>
            </a:xfrm>
            <a:custGeom>
              <a:avLst/>
              <a:gdLst>
                <a:gd name="T0" fmla="*/ 454 w 5413"/>
                <a:gd name="T1" fmla="*/ 7264 h 7264"/>
                <a:gd name="T2" fmla="*/ 4959 w 5413"/>
                <a:gd name="T3" fmla="*/ 7264 h 7264"/>
                <a:gd name="T4" fmla="*/ 5413 w 5413"/>
                <a:gd name="T5" fmla="*/ 6811 h 7264"/>
                <a:gd name="T6" fmla="*/ 5413 w 5413"/>
                <a:gd name="T7" fmla="*/ 454 h 7264"/>
                <a:gd name="T8" fmla="*/ 4959 w 5413"/>
                <a:gd name="T9" fmla="*/ 0 h 7264"/>
                <a:gd name="T10" fmla="*/ 454 w 5413"/>
                <a:gd name="T11" fmla="*/ 0 h 7264"/>
                <a:gd name="T12" fmla="*/ 0 w 5413"/>
                <a:gd name="T13" fmla="*/ 454 h 7264"/>
                <a:gd name="T14" fmla="*/ 0 w 5413"/>
                <a:gd name="T15" fmla="*/ 6811 h 7264"/>
                <a:gd name="T16" fmla="*/ 454 w 5413"/>
                <a:gd name="T17" fmla="*/ 7264 h 7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3" h="7264">
                  <a:moveTo>
                    <a:pt x="454" y="7264"/>
                  </a:moveTo>
                  <a:lnTo>
                    <a:pt x="4959" y="7264"/>
                  </a:lnTo>
                  <a:cubicBezTo>
                    <a:pt x="5210" y="7264"/>
                    <a:pt x="5413" y="7061"/>
                    <a:pt x="5413" y="6811"/>
                  </a:cubicBezTo>
                  <a:lnTo>
                    <a:pt x="5413" y="454"/>
                  </a:lnTo>
                  <a:cubicBezTo>
                    <a:pt x="5413" y="203"/>
                    <a:pt x="5210" y="0"/>
                    <a:pt x="4959" y="0"/>
                  </a:cubicBezTo>
                  <a:lnTo>
                    <a:pt x="454" y="0"/>
                  </a:lnTo>
                  <a:cubicBezTo>
                    <a:pt x="203" y="0"/>
                    <a:pt x="0" y="203"/>
                    <a:pt x="0" y="454"/>
                  </a:cubicBezTo>
                  <a:lnTo>
                    <a:pt x="0" y="6811"/>
                  </a:lnTo>
                  <a:cubicBezTo>
                    <a:pt x="0" y="7061"/>
                    <a:pt x="203" y="7264"/>
                    <a:pt x="454" y="7264"/>
                  </a:cubicBezTo>
                  <a:close/>
                </a:path>
              </a:pathLst>
            </a:custGeom>
            <a:solidFill>
              <a:srgbClr val="D1DAB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5" name="Group 24">
              <a:extLst>
                <a:ext uri="{FF2B5EF4-FFF2-40B4-BE49-F238E27FC236}">
                  <a16:creationId xmlns:a16="http://schemas.microsoft.com/office/drawing/2014/main" id="{A3E4EF48-868A-DC4F-E838-3B926B094AC9}"/>
                </a:ext>
              </a:extLst>
            </p:cNvPr>
            <p:cNvGrpSpPr/>
            <p:nvPr/>
          </p:nvGrpSpPr>
          <p:grpSpPr>
            <a:xfrm>
              <a:off x="3845375" y="2122533"/>
              <a:ext cx="1452055" cy="1705402"/>
              <a:chOff x="1028705" y="4611478"/>
              <a:chExt cx="2311904" cy="368604"/>
            </a:xfrm>
          </p:grpSpPr>
          <p:sp>
            <p:nvSpPr>
              <p:cNvPr id="26" name="Rectangle 25">
                <a:extLst>
                  <a:ext uri="{FF2B5EF4-FFF2-40B4-BE49-F238E27FC236}">
                    <a16:creationId xmlns:a16="http://schemas.microsoft.com/office/drawing/2014/main" id="{901A7711-7F50-EDAC-9A90-515F4735BC90}"/>
                  </a:ext>
                </a:extLst>
              </p:cNvPr>
              <p:cNvSpPr/>
              <p:nvPr/>
            </p:nvSpPr>
            <p:spPr>
              <a:xfrm>
                <a:off x="1028705" y="4611478"/>
                <a:ext cx="2311904" cy="368350"/>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cxnSp>
            <p:nvCxnSpPr>
              <p:cNvPr id="27" name="Straight Connector 26">
                <a:extLst>
                  <a:ext uri="{FF2B5EF4-FFF2-40B4-BE49-F238E27FC236}">
                    <a16:creationId xmlns:a16="http://schemas.microsoft.com/office/drawing/2014/main" id="{29BE0CCF-0C74-792C-3D19-73A04F2BBB0C}"/>
                  </a:ext>
                </a:extLst>
              </p:cNvPr>
              <p:cNvCxnSpPr/>
              <p:nvPr/>
            </p:nvCxnSpPr>
            <p:spPr>
              <a:xfrm>
                <a:off x="1115568" y="4611478"/>
                <a:ext cx="0" cy="368350"/>
              </a:xfrm>
              <a:prstGeom prst="line">
                <a:avLst/>
              </a:prstGeom>
              <a:ln w="3175"/>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D48653A5-70E3-643E-D3E5-4D0B985F3109}"/>
                  </a:ext>
                </a:extLst>
              </p:cNvPr>
              <p:cNvCxnSpPr/>
              <p:nvPr/>
            </p:nvCxnSpPr>
            <p:spPr>
              <a:xfrm>
                <a:off x="3255264" y="4611732"/>
                <a:ext cx="0" cy="368350"/>
              </a:xfrm>
              <a:prstGeom prst="line">
                <a:avLst/>
              </a:prstGeom>
              <a:ln w="3175"/>
            </p:spPr>
            <p:style>
              <a:lnRef idx="2">
                <a:schemeClr val="dk1"/>
              </a:lnRef>
              <a:fillRef idx="0">
                <a:schemeClr val="dk1"/>
              </a:fillRef>
              <a:effectRef idx="1">
                <a:schemeClr val="dk1"/>
              </a:effectRef>
              <a:fontRef idx="minor">
                <a:schemeClr val="tx1"/>
              </a:fontRef>
            </p:style>
          </p:cxnSp>
        </p:grpSp>
        <p:sp>
          <p:nvSpPr>
            <p:cNvPr id="29" name="Rectangle 28">
              <a:extLst>
                <a:ext uri="{FF2B5EF4-FFF2-40B4-BE49-F238E27FC236}">
                  <a16:creationId xmlns:a16="http://schemas.microsoft.com/office/drawing/2014/main" id="{BB291225-6F8A-D81F-F7C6-16BF7816E887}"/>
                </a:ext>
              </a:extLst>
            </p:cNvPr>
            <p:cNvSpPr/>
            <p:nvPr/>
          </p:nvSpPr>
          <p:spPr>
            <a:xfrm>
              <a:off x="4000790" y="2176711"/>
              <a:ext cx="1143134" cy="263292"/>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Tasks_100us</a:t>
              </a:r>
              <a:endParaRPr lang="en-US" sz="1100" dirty="0">
                <a:solidFill>
                  <a:schemeClr val="tx1"/>
                </a:solidFill>
              </a:endParaRPr>
            </a:p>
          </p:txBody>
        </p:sp>
        <p:sp>
          <p:nvSpPr>
            <p:cNvPr id="30" name="Rectangle 831">
              <a:extLst>
                <a:ext uri="{FF2B5EF4-FFF2-40B4-BE49-F238E27FC236}">
                  <a16:creationId xmlns:a16="http://schemas.microsoft.com/office/drawing/2014/main" id="{2002B656-6210-DF75-023A-6B0E6CD458AD}"/>
                </a:ext>
              </a:extLst>
            </p:cNvPr>
            <p:cNvSpPr>
              <a:spLocks noChangeArrowheads="1"/>
            </p:cNvSpPr>
            <p:nvPr/>
          </p:nvSpPr>
          <p:spPr bwMode="auto">
            <a:xfrm>
              <a:off x="4136278" y="1884448"/>
              <a:ext cx="88646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Calibri" panose="020F0502020204030204" pitchFamily="34" charset="0"/>
                </a:rPr>
                <a:t>OS_Scheduler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1" name="Rectangle 30">
              <a:extLst>
                <a:ext uri="{FF2B5EF4-FFF2-40B4-BE49-F238E27FC236}">
                  <a16:creationId xmlns:a16="http://schemas.microsoft.com/office/drawing/2014/main" id="{F5556B9F-5E2F-7A16-EBAA-FBF7E31CDEF8}"/>
                </a:ext>
              </a:extLst>
            </p:cNvPr>
            <p:cNvSpPr/>
            <p:nvPr/>
          </p:nvSpPr>
          <p:spPr>
            <a:xfrm>
              <a:off x="3999836" y="2504798"/>
              <a:ext cx="1143134" cy="263292"/>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Tasks_1ms</a:t>
              </a:r>
              <a:endParaRPr lang="en-US" sz="1100" dirty="0">
                <a:solidFill>
                  <a:schemeClr val="tx1"/>
                </a:solidFill>
              </a:endParaRPr>
            </a:p>
          </p:txBody>
        </p:sp>
        <p:sp>
          <p:nvSpPr>
            <p:cNvPr id="32" name="Rectangle 31">
              <a:extLst>
                <a:ext uri="{FF2B5EF4-FFF2-40B4-BE49-F238E27FC236}">
                  <a16:creationId xmlns:a16="http://schemas.microsoft.com/office/drawing/2014/main" id="{69D3EA00-4BFA-53BB-561B-71226D1BB1C7}"/>
                </a:ext>
              </a:extLst>
            </p:cNvPr>
            <p:cNvSpPr/>
            <p:nvPr/>
          </p:nvSpPr>
          <p:spPr>
            <a:xfrm>
              <a:off x="3994994" y="2837621"/>
              <a:ext cx="1143134" cy="263292"/>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Tasks_10ms</a:t>
              </a:r>
              <a:endParaRPr lang="en-US" sz="1100" dirty="0">
                <a:solidFill>
                  <a:schemeClr val="tx1"/>
                </a:solidFill>
              </a:endParaRPr>
            </a:p>
          </p:txBody>
        </p:sp>
        <p:sp>
          <p:nvSpPr>
            <p:cNvPr id="33" name="Rectangle 32">
              <a:extLst>
                <a:ext uri="{FF2B5EF4-FFF2-40B4-BE49-F238E27FC236}">
                  <a16:creationId xmlns:a16="http://schemas.microsoft.com/office/drawing/2014/main" id="{678D5599-623E-4E2F-237C-4D0F2AA079D7}"/>
                </a:ext>
              </a:extLst>
            </p:cNvPr>
            <p:cNvSpPr/>
            <p:nvPr/>
          </p:nvSpPr>
          <p:spPr>
            <a:xfrm>
              <a:off x="3994040" y="3165708"/>
              <a:ext cx="1143134" cy="263292"/>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Tasks_100ms</a:t>
              </a:r>
              <a:endParaRPr lang="en-US" sz="1100" dirty="0">
                <a:solidFill>
                  <a:schemeClr val="tx1"/>
                </a:solidFill>
              </a:endParaRPr>
            </a:p>
          </p:txBody>
        </p:sp>
        <p:sp>
          <p:nvSpPr>
            <p:cNvPr id="34" name="Rectangle 33">
              <a:extLst>
                <a:ext uri="{FF2B5EF4-FFF2-40B4-BE49-F238E27FC236}">
                  <a16:creationId xmlns:a16="http://schemas.microsoft.com/office/drawing/2014/main" id="{4C5BD7DF-EE84-BB8D-B6A6-32D2B6070485}"/>
                </a:ext>
              </a:extLst>
            </p:cNvPr>
            <p:cNvSpPr/>
            <p:nvPr/>
          </p:nvSpPr>
          <p:spPr>
            <a:xfrm>
              <a:off x="3993675" y="3493796"/>
              <a:ext cx="1143134" cy="263292"/>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Tasks_1s</a:t>
              </a:r>
              <a:endParaRPr lang="en-US" sz="1100" dirty="0">
                <a:solidFill>
                  <a:schemeClr val="tx1"/>
                </a:solidFill>
              </a:endParaRPr>
            </a:p>
          </p:txBody>
        </p:sp>
        <p:sp>
          <p:nvSpPr>
            <p:cNvPr id="35" name="Rectangle 34">
              <a:extLst>
                <a:ext uri="{FF2B5EF4-FFF2-40B4-BE49-F238E27FC236}">
                  <a16:creationId xmlns:a16="http://schemas.microsoft.com/office/drawing/2014/main" id="{7BBE4B5E-DF07-142C-D765-B967301070A5}"/>
                </a:ext>
              </a:extLst>
            </p:cNvPr>
            <p:cNvSpPr/>
            <p:nvPr/>
          </p:nvSpPr>
          <p:spPr>
            <a:xfrm>
              <a:off x="3845374" y="3882131"/>
              <a:ext cx="1452049" cy="263292"/>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Watchdog Clear</a:t>
              </a:r>
              <a:endParaRPr lang="en-US" sz="1100" dirty="0">
                <a:solidFill>
                  <a:schemeClr val="tx1"/>
                </a:solidFill>
              </a:endParaRPr>
            </a:p>
          </p:txBody>
        </p:sp>
      </p:grpSp>
      <p:cxnSp>
        <p:nvCxnSpPr>
          <p:cNvPr id="39" name="Connector: Elbow 38">
            <a:extLst>
              <a:ext uri="{FF2B5EF4-FFF2-40B4-BE49-F238E27FC236}">
                <a16:creationId xmlns:a16="http://schemas.microsoft.com/office/drawing/2014/main" id="{7CA7818D-A4FA-1321-D62F-24538894F1B2}"/>
              </a:ext>
            </a:extLst>
          </p:cNvPr>
          <p:cNvCxnSpPr>
            <a:cxnSpLocks/>
            <a:stCxn id="12" idx="3"/>
            <a:endCxn id="26" idx="1"/>
          </p:cNvCxnSpPr>
          <p:nvPr/>
        </p:nvCxnSpPr>
        <p:spPr>
          <a:xfrm flipV="1">
            <a:off x="3969874" y="3421632"/>
            <a:ext cx="840582" cy="923098"/>
          </a:xfrm>
          <a:prstGeom prst="bentConnector3">
            <a:avLst>
              <a:gd name="adj1" fmla="val 50000"/>
            </a:avLst>
          </a:prstGeom>
          <a:ln>
            <a:solidFill>
              <a:schemeClr val="accent6">
                <a:lumMod val="75000"/>
              </a:schemeClr>
            </a:solidFill>
            <a:tailEnd type="triangle"/>
          </a:ln>
        </p:spPr>
        <p:style>
          <a:lnRef idx="2">
            <a:schemeClr val="dk1"/>
          </a:lnRef>
          <a:fillRef idx="0">
            <a:schemeClr val="dk1"/>
          </a:fillRef>
          <a:effectRef idx="1">
            <a:schemeClr val="dk1"/>
          </a:effectRef>
          <a:fontRef idx="minor">
            <a:schemeClr val="tx1"/>
          </a:fontRef>
        </p:style>
      </p:cxnSp>
      <p:sp>
        <p:nvSpPr>
          <p:cNvPr id="54" name="Freeform 576">
            <a:extLst>
              <a:ext uri="{FF2B5EF4-FFF2-40B4-BE49-F238E27FC236}">
                <a16:creationId xmlns:a16="http://schemas.microsoft.com/office/drawing/2014/main" id="{78B8E266-8BA7-8B47-A6C5-CD2F599D0BF9}"/>
              </a:ext>
            </a:extLst>
          </p:cNvPr>
          <p:cNvSpPr>
            <a:spLocks/>
          </p:cNvSpPr>
          <p:nvPr/>
        </p:nvSpPr>
        <p:spPr bwMode="auto">
          <a:xfrm>
            <a:off x="6966820" y="1846599"/>
            <a:ext cx="2268730" cy="3532188"/>
          </a:xfrm>
          <a:custGeom>
            <a:avLst/>
            <a:gdLst>
              <a:gd name="T0" fmla="*/ 454 w 5413"/>
              <a:gd name="T1" fmla="*/ 7264 h 7264"/>
              <a:gd name="T2" fmla="*/ 4959 w 5413"/>
              <a:gd name="T3" fmla="*/ 7264 h 7264"/>
              <a:gd name="T4" fmla="*/ 5413 w 5413"/>
              <a:gd name="T5" fmla="*/ 6811 h 7264"/>
              <a:gd name="T6" fmla="*/ 5413 w 5413"/>
              <a:gd name="T7" fmla="*/ 454 h 7264"/>
              <a:gd name="T8" fmla="*/ 4959 w 5413"/>
              <a:gd name="T9" fmla="*/ 0 h 7264"/>
              <a:gd name="T10" fmla="*/ 454 w 5413"/>
              <a:gd name="T11" fmla="*/ 0 h 7264"/>
              <a:gd name="T12" fmla="*/ 0 w 5413"/>
              <a:gd name="T13" fmla="*/ 454 h 7264"/>
              <a:gd name="T14" fmla="*/ 0 w 5413"/>
              <a:gd name="T15" fmla="*/ 6811 h 7264"/>
              <a:gd name="T16" fmla="*/ 454 w 5413"/>
              <a:gd name="T17" fmla="*/ 7264 h 7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3" h="7264">
                <a:moveTo>
                  <a:pt x="454" y="7264"/>
                </a:moveTo>
                <a:lnTo>
                  <a:pt x="4959" y="7264"/>
                </a:lnTo>
                <a:cubicBezTo>
                  <a:pt x="5210" y="7264"/>
                  <a:pt x="5413" y="7061"/>
                  <a:pt x="5413" y="6811"/>
                </a:cubicBezTo>
                <a:lnTo>
                  <a:pt x="5413" y="454"/>
                </a:lnTo>
                <a:cubicBezTo>
                  <a:pt x="5413" y="203"/>
                  <a:pt x="5210" y="0"/>
                  <a:pt x="4959" y="0"/>
                </a:cubicBezTo>
                <a:lnTo>
                  <a:pt x="454" y="0"/>
                </a:lnTo>
                <a:cubicBezTo>
                  <a:pt x="203" y="0"/>
                  <a:pt x="0" y="203"/>
                  <a:pt x="0" y="454"/>
                </a:cubicBezTo>
                <a:lnTo>
                  <a:pt x="0" y="6811"/>
                </a:lnTo>
                <a:cubicBezTo>
                  <a:pt x="0" y="7061"/>
                  <a:pt x="203" y="7264"/>
                  <a:pt x="454" y="7264"/>
                </a:cubicBezTo>
                <a:close/>
              </a:path>
            </a:pathLst>
          </a:custGeom>
          <a:solidFill>
            <a:srgbClr val="D1DAB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Rectangle 831">
            <a:extLst>
              <a:ext uri="{FF2B5EF4-FFF2-40B4-BE49-F238E27FC236}">
                <a16:creationId xmlns:a16="http://schemas.microsoft.com/office/drawing/2014/main" id="{61B9CDD1-5045-B927-B88C-9C5BF5D1F56E}"/>
              </a:ext>
            </a:extLst>
          </p:cNvPr>
          <p:cNvSpPr>
            <a:spLocks noChangeArrowheads="1"/>
          </p:cNvSpPr>
          <p:nvPr/>
        </p:nvSpPr>
        <p:spPr bwMode="auto">
          <a:xfrm>
            <a:off x="7688187" y="1846599"/>
            <a:ext cx="82599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b="1" dirty="0">
                <a:solidFill>
                  <a:srgbClr val="000000"/>
                </a:solidFill>
                <a:latin typeface="Calibri" panose="020F0502020204030204" pitchFamily="34" charset="0"/>
              </a:rPr>
              <a:t>m</a:t>
            </a:r>
            <a:r>
              <a:rPr kumimoji="0" lang="en-US" altLang="en-US" sz="1200" b="1" i="0" u="none" strike="noStrike" cap="none" normalizeH="0" baseline="0" dirty="0">
                <a:ln>
                  <a:noFill/>
                </a:ln>
                <a:solidFill>
                  <a:srgbClr val="000000"/>
                </a:solidFill>
                <a:effectLst/>
                <a:latin typeface="Calibri" panose="020F0502020204030204" pitchFamily="34" charset="0"/>
              </a:rPr>
              <a:t>ain_tasks.c</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7" name="Rectangle 56">
            <a:extLst>
              <a:ext uri="{FF2B5EF4-FFF2-40B4-BE49-F238E27FC236}">
                <a16:creationId xmlns:a16="http://schemas.microsoft.com/office/drawing/2014/main" id="{FE9A90C3-B03D-4520-9729-764A95AE89E7}"/>
              </a:ext>
            </a:extLst>
          </p:cNvPr>
          <p:cNvSpPr/>
          <p:nvPr/>
        </p:nvSpPr>
        <p:spPr>
          <a:xfrm>
            <a:off x="7222091" y="2191849"/>
            <a:ext cx="1758185" cy="324250"/>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Power Control Execute</a:t>
            </a:r>
          </a:p>
          <a:p>
            <a:pPr algn="ctr"/>
            <a:r>
              <a:rPr lang="en-US" sz="900" dirty="0">
                <a:solidFill>
                  <a:schemeClr val="accent6">
                    <a:lumMod val="50000"/>
                  </a:schemeClr>
                </a:solidFill>
              </a:rPr>
              <a:t>Pwrctrl  State Machine</a:t>
            </a:r>
          </a:p>
        </p:txBody>
      </p:sp>
      <p:sp>
        <p:nvSpPr>
          <p:cNvPr id="58" name="Rectangle 57">
            <a:extLst>
              <a:ext uri="{FF2B5EF4-FFF2-40B4-BE49-F238E27FC236}">
                <a16:creationId xmlns:a16="http://schemas.microsoft.com/office/drawing/2014/main" id="{55DC7EA0-D2BE-FB14-FB70-31757E57E3ED}"/>
              </a:ext>
            </a:extLst>
          </p:cNvPr>
          <p:cNvSpPr/>
          <p:nvPr/>
        </p:nvSpPr>
        <p:spPr>
          <a:xfrm>
            <a:off x="7222085" y="2618578"/>
            <a:ext cx="1758185" cy="324249"/>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Fault Execute</a:t>
            </a:r>
            <a:br>
              <a:rPr lang="en-GB" sz="1100" dirty="0">
                <a:solidFill>
                  <a:schemeClr val="tx1"/>
                </a:solidFill>
              </a:rPr>
            </a:br>
            <a:r>
              <a:rPr lang="en-GB" sz="900" dirty="0">
                <a:solidFill>
                  <a:schemeClr val="accent6">
                    <a:lumMod val="50000"/>
                  </a:schemeClr>
                </a:solidFill>
              </a:rPr>
              <a:t>Fault Checks</a:t>
            </a:r>
            <a:endParaRPr lang="en-US" sz="1100" dirty="0">
              <a:solidFill>
                <a:schemeClr val="accent6">
                  <a:lumMod val="50000"/>
                </a:schemeClr>
              </a:solidFill>
            </a:endParaRPr>
          </a:p>
        </p:txBody>
      </p:sp>
      <p:sp>
        <p:nvSpPr>
          <p:cNvPr id="3" name="Rectangle 2">
            <a:extLst>
              <a:ext uri="{FF2B5EF4-FFF2-40B4-BE49-F238E27FC236}">
                <a16:creationId xmlns:a16="http://schemas.microsoft.com/office/drawing/2014/main" id="{02819159-93A3-E68C-FBDE-EF4E370D1AC9}"/>
              </a:ext>
            </a:extLst>
          </p:cNvPr>
          <p:cNvSpPr/>
          <p:nvPr/>
        </p:nvSpPr>
        <p:spPr>
          <a:xfrm>
            <a:off x="7222085" y="3083429"/>
            <a:ext cx="1758185" cy="324248"/>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PBV Task</a:t>
            </a:r>
            <a:br>
              <a:rPr lang="en-GB" sz="1100" dirty="0">
                <a:solidFill>
                  <a:schemeClr val="tx1"/>
                </a:solidFill>
              </a:rPr>
            </a:br>
            <a:r>
              <a:rPr lang="en-GB" sz="900" dirty="0">
                <a:solidFill>
                  <a:schemeClr val="accent6">
                    <a:lumMod val="50000"/>
                  </a:schemeClr>
                </a:solidFill>
              </a:rPr>
              <a:t>Uart Communication Handling</a:t>
            </a:r>
            <a:endParaRPr lang="en-US" sz="1100" dirty="0">
              <a:solidFill>
                <a:schemeClr val="accent6">
                  <a:lumMod val="50000"/>
                </a:schemeClr>
              </a:solidFill>
            </a:endParaRPr>
          </a:p>
        </p:txBody>
      </p:sp>
      <p:sp>
        <p:nvSpPr>
          <p:cNvPr id="10" name="Rectangle 9">
            <a:extLst>
              <a:ext uri="{FF2B5EF4-FFF2-40B4-BE49-F238E27FC236}">
                <a16:creationId xmlns:a16="http://schemas.microsoft.com/office/drawing/2014/main" id="{9646D0EE-F073-21C3-D24E-BC438B032C57}"/>
              </a:ext>
            </a:extLst>
          </p:cNvPr>
          <p:cNvSpPr/>
          <p:nvPr/>
        </p:nvSpPr>
        <p:spPr>
          <a:xfrm>
            <a:off x="7222085" y="3504437"/>
            <a:ext cx="1758185" cy="324248"/>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PBV Task </a:t>
            </a:r>
          </a:p>
          <a:p>
            <a:pPr algn="ctr"/>
            <a:r>
              <a:rPr lang="en-GB" sz="900" dirty="0">
                <a:solidFill>
                  <a:schemeClr val="accent6">
                    <a:lumMod val="50000"/>
                  </a:schemeClr>
                </a:solidFill>
              </a:rPr>
              <a:t>CAN Communication Handling</a:t>
            </a:r>
            <a:endParaRPr lang="en-GB" sz="1100" dirty="0">
              <a:solidFill>
                <a:schemeClr val="accent6">
                  <a:lumMod val="50000"/>
                </a:schemeClr>
              </a:solidFill>
            </a:endParaRPr>
          </a:p>
        </p:txBody>
      </p:sp>
      <p:sp>
        <p:nvSpPr>
          <p:cNvPr id="11" name="Rectangle 10">
            <a:extLst>
              <a:ext uri="{FF2B5EF4-FFF2-40B4-BE49-F238E27FC236}">
                <a16:creationId xmlns:a16="http://schemas.microsoft.com/office/drawing/2014/main" id="{DFD65AA9-10B6-235E-F618-FDDE2E592241}"/>
              </a:ext>
            </a:extLst>
          </p:cNvPr>
          <p:cNvSpPr/>
          <p:nvPr/>
        </p:nvSpPr>
        <p:spPr>
          <a:xfrm>
            <a:off x="7222085" y="3981123"/>
            <a:ext cx="1758185" cy="580831"/>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LED Execute</a:t>
            </a:r>
            <a:br>
              <a:rPr lang="en-GB" sz="1100" dirty="0">
                <a:solidFill>
                  <a:schemeClr val="tx1"/>
                </a:solidFill>
              </a:rPr>
            </a:br>
            <a:r>
              <a:rPr lang="en-GB" sz="1100" dirty="0">
                <a:solidFill>
                  <a:schemeClr val="tx1"/>
                </a:solidFill>
              </a:rPr>
              <a:t>Fan Execute</a:t>
            </a:r>
            <a:br>
              <a:rPr lang="en-GB" sz="1100" dirty="0">
                <a:solidFill>
                  <a:schemeClr val="tx1"/>
                </a:solidFill>
              </a:rPr>
            </a:br>
            <a:r>
              <a:rPr lang="en-GB" sz="1100" dirty="0">
                <a:solidFill>
                  <a:schemeClr val="tx1"/>
                </a:solidFill>
              </a:rPr>
              <a:t>Temperature Execute</a:t>
            </a:r>
            <a:endParaRPr lang="en-US" sz="1100" dirty="0">
              <a:solidFill>
                <a:schemeClr val="tx1"/>
              </a:solidFill>
            </a:endParaRPr>
          </a:p>
        </p:txBody>
      </p:sp>
      <p:sp>
        <p:nvSpPr>
          <p:cNvPr id="17" name="Rectangle 16">
            <a:extLst>
              <a:ext uri="{FF2B5EF4-FFF2-40B4-BE49-F238E27FC236}">
                <a16:creationId xmlns:a16="http://schemas.microsoft.com/office/drawing/2014/main" id="{D85A58A8-0715-9AFD-CC9B-BF93E470C800}"/>
              </a:ext>
            </a:extLst>
          </p:cNvPr>
          <p:cNvSpPr/>
          <p:nvPr/>
        </p:nvSpPr>
        <p:spPr>
          <a:xfrm>
            <a:off x="7207454" y="4711320"/>
            <a:ext cx="1758185" cy="324247"/>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PBV Task</a:t>
            </a:r>
            <a:br>
              <a:rPr lang="en-GB" sz="1100" dirty="0">
                <a:solidFill>
                  <a:schemeClr val="tx1"/>
                </a:solidFill>
              </a:rPr>
            </a:br>
            <a:r>
              <a:rPr lang="en-GB" sz="900" dirty="0">
                <a:solidFill>
                  <a:schemeClr val="accent6">
                    <a:lumMod val="50000"/>
                  </a:schemeClr>
                </a:solidFill>
              </a:rPr>
              <a:t>Uncritical PBV data</a:t>
            </a:r>
            <a:endParaRPr lang="en-US" sz="1100" dirty="0">
              <a:solidFill>
                <a:schemeClr val="accent6">
                  <a:lumMod val="50000"/>
                </a:schemeClr>
              </a:solidFill>
            </a:endParaRPr>
          </a:p>
        </p:txBody>
      </p:sp>
      <p:cxnSp>
        <p:nvCxnSpPr>
          <p:cNvPr id="19" name="Straight Arrow Connector 18">
            <a:extLst>
              <a:ext uri="{FF2B5EF4-FFF2-40B4-BE49-F238E27FC236}">
                <a16:creationId xmlns:a16="http://schemas.microsoft.com/office/drawing/2014/main" id="{BC1E9BE8-E7C2-27F8-B092-E93730E5E3F9}"/>
              </a:ext>
            </a:extLst>
          </p:cNvPr>
          <p:cNvCxnSpPr>
            <a:cxnSpLocks/>
          </p:cNvCxnSpPr>
          <p:nvPr/>
        </p:nvCxnSpPr>
        <p:spPr>
          <a:xfrm flipV="1">
            <a:off x="6108051" y="2380593"/>
            <a:ext cx="1114034" cy="282585"/>
          </a:xfrm>
          <a:prstGeom prst="straightConnector1">
            <a:avLst/>
          </a:prstGeom>
          <a:ln>
            <a:solidFill>
              <a:schemeClr val="accent6">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38" name="Straight Arrow Connector 37">
            <a:extLst>
              <a:ext uri="{FF2B5EF4-FFF2-40B4-BE49-F238E27FC236}">
                <a16:creationId xmlns:a16="http://schemas.microsoft.com/office/drawing/2014/main" id="{1A44E57E-43D1-DD38-190C-BA537FF41F0B}"/>
              </a:ext>
            </a:extLst>
          </p:cNvPr>
          <p:cNvCxnSpPr>
            <a:cxnSpLocks/>
          </p:cNvCxnSpPr>
          <p:nvPr/>
        </p:nvCxnSpPr>
        <p:spPr>
          <a:xfrm flipV="1">
            <a:off x="6108051" y="2732878"/>
            <a:ext cx="1114028" cy="7331"/>
          </a:xfrm>
          <a:prstGeom prst="straightConnector1">
            <a:avLst/>
          </a:prstGeom>
          <a:ln>
            <a:solidFill>
              <a:schemeClr val="accent6">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45" name="Straight Arrow Connector 44">
            <a:extLst>
              <a:ext uri="{FF2B5EF4-FFF2-40B4-BE49-F238E27FC236}">
                <a16:creationId xmlns:a16="http://schemas.microsoft.com/office/drawing/2014/main" id="{C84C5C1A-2895-5E4D-A57A-476D47E83A69}"/>
              </a:ext>
            </a:extLst>
          </p:cNvPr>
          <p:cNvCxnSpPr>
            <a:endCxn id="3" idx="1"/>
          </p:cNvCxnSpPr>
          <p:nvPr/>
        </p:nvCxnSpPr>
        <p:spPr>
          <a:xfrm>
            <a:off x="6109005" y="2805675"/>
            <a:ext cx="1113080" cy="439878"/>
          </a:xfrm>
          <a:prstGeom prst="straightConnector1">
            <a:avLst/>
          </a:prstGeom>
          <a:ln>
            <a:solidFill>
              <a:schemeClr val="accent6">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FB6CB737-7D2C-BEC3-9132-CA7741F8B73D}"/>
              </a:ext>
            </a:extLst>
          </p:cNvPr>
          <p:cNvCxnSpPr>
            <a:stCxn id="32" idx="3"/>
            <a:endCxn id="10" idx="1"/>
          </p:cNvCxnSpPr>
          <p:nvPr/>
        </p:nvCxnSpPr>
        <p:spPr>
          <a:xfrm>
            <a:off x="6103209" y="3416252"/>
            <a:ext cx="1118876" cy="250309"/>
          </a:xfrm>
          <a:prstGeom prst="straightConnector1">
            <a:avLst/>
          </a:prstGeom>
          <a:ln>
            <a:solidFill>
              <a:schemeClr val="accent6">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00C4092F-F2E3-3F57-D0E4-A0CB505CCAD7}"/>
              </a:ext>
            </a:extLst>
          </p:cNvPr>
          <p:cNvCxnSpPr>
            <a:stCxn id="33" idx="3"/>
            <a:endCxn id="11" idx="1"/>
          </p:cNvCxnSpPr>
          <p:nvPr/>
        </p:nvCxnSpPr>
        <p:spPr>
          <a:xfrm>
            <a:off x="6102255" y="3744339"/>
            <a:ext cx="1119830" cy="527200"/>
          </a:xfrm>
          <a:prstGeom prst="straightConnector1">
            <a:avLst/>
          </a:prstGeom>
          <a:ln>
            <a:solidFill>
              <a:schemeClr val="accent6">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51" name="Straight Arrow Connector 50">
            <a:extLst>
              <a:ext uri="{FF2B5EF4-FFF2-40B4-BE49-F238E27FC236}">
                <a16:creationId xmlns:a16="http://schemas.microsoft.com/office/drawing/2014/main" id="{FC928F22-9347-CC8A-C5CB-D8064A343CBF}"/>
              </a:ext>
            </a:extLst>
          </p:cNvPr>
          <p:cNvCxnSpPr>
            <a:stCxn id="34" idx="3"/>
            <a:endCxn id="17" idx="1"/>
          </p:cNvCxnSpPr>
          <p:nvPr/>
        </p:nvCxnSpPr>
        <p:spPr>
          <a:xfrm>
            <a:off x="6101890" y="4072427"/>
            <a:ext cx="1105564" cy="801017"/>
          </a:xfrm>
          <a:prstGeom prst="straightConnector1">
            <a:avLst/>
          </a:prstGeom>
          <a:ln>
            <a:solidFill>
              <a:schemeClr val="accent6">
                <a:lumMod val="75000"/>
              </a:schemeClr>
            </a:solidFill>
            <a:tailEnd type="triangle"/>
          </a:ln>
        </p:spPr>
        <p:style>
          <a:lnRef idx="2">
            <a:schemeClr val="dk1"/>
          </a:lnRef>
          <a:fillRef idx="0">
            <a:schemeClr val="dk1"/>
          </a:fillRef>
          <a:effectRef idx="1">
            <a:schemeClr val="dk1"/>
          </a:effectRef>
          <a:fontRef idx="minor">
            <a:schemeClr val="tx1"/>
          </a:fontRef>
        </p:style>
      </p:cxnSp>
      <p:sp>
        <p:nvSpPr>
          <p:cNvPr id="69" name="Freeform 576">
            <a:extLst>
              <a:ext uri="{FF2B5EF4-FFF2-40B4-BE49-F238E27FC236}">
                <a16:creationId xmlns:a16="http://schemas.microsoft.com/office/drawing/2014/main" id="{D7F964EA-9FB0-A854-448F-12162B465ECD}"/>
              </a:ext>
            </a:extLst>
          </p:cNvPr>
          <p:cNvSpPr>
            <a:spLocks/>
          </p:cNvSpPr>
          <p:nvPr/>
        </p:nvSpPr>
        <p:spPr bwMode="auto">
          <a:xfrm>
            <a:off x="1465954" y="4967262"/>
            <a:ext cx="2722563" cy="999376"/>
          </a:xfrm>
          <a:custGeom>
            <a:avLst/>
            <a:gdLst>
              <a:gd name="T0" fmla="*/ 454 w 5413"/>
              <a:gd name="T1" fmla="*/ 7264 h 7264"/>
              <a:gd name="T2" fmla="*/ 4959 w 5413"/>
              <a:gd name="T3" fmla="*/ 7264 h 7264"/>
              <a:gd name="T4" fmla="*/ 5413 w 5413"/>
              <a:gd name="T5" fmla="*/ 6811 h 7264"/>
              <a:gd name="T6" fmla="*/ 5413 w 5413"/>
              <a:gd name="T7" fmla="*/ 454 h 7264"/>
              <a:gd name="T8" fmla="*/ 4959 w 5413"/>
              <a:gd name="T9" fmla="*/ 0 h 7264"/>
              <a:gd name="T10" fmla="*/ 454 w 5413"/>
              <a:gd name="T11" fmla="*/ 0 h 7264"/>
              <a:gd name="T12" fmla="*/ 0 w 5413"/>
              <a:gd name="T13" fmla="*/ 454 h 7264"/>
              <a:gd name="T14" fmla="*/ 0 w 5413"/>
              <a:gd name="T15" fmla="*/ 6811 h 7264"/>
              <a:gd name="T16" fmla="*/ 454 w 5413"/>
              <a:gd name="T17" fmla="*/ 7264 h 7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3" h="7264">
                <a:moveTo>
                  <a:pt x="454" y="7264"/>
                </a:moveTo>
                <a:lnTo>
                  <a:pt x="4959" y="7264"/>
                </a:lnTo>
                <a:cubicBezTo>
                  <a:pt x="5210" y="7264"/>
                  <a:pt x="5413" y="7061"/>
                  <a:pt x="5413" y="6811"/>
                </a:cubicBezTo>
                <a:lnTo>
                  <a:pt x="5413" y="454"/>
                </a:lnTo>
                <a:cubicBezTo>
                  <a:pt x="5413" y="203"/>
                  <a:pt x="5210" y="0"/>
                  <a:pt x="4959" y="0"/>
                </a:cubicBezTo>
                <a:lnTo>
                  <a:pt x="454" y="0"/>
                </a:lnTo>
                <a:cubicBezTo>
                  <a:pt x="203" y="0"/>
                  <a:pt x="0" y="203"/>
                  <a:pt x="0" y="454"/>
                </a:cubicBezTo>
                <a:lnTo>
                  <a:pt x="0" y="6811"/>
                </a:lnTo>
                <a:cubicBezTo>
                  <a:pt x="0" y="7061"/>
                  <a:pt x="203" y="7264"/>
                  <a:pt x="454" y="7264"/>
                </a:cubicBezTo>
                <a:close/>
              </a:path>
            </a:pathLst>
          </a:custGeom>
          <a:solidFill>
            <a:srgbClr val="D1DAB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74" name="Group 73">
            <a:extLst>
              <a:ext uri="{FF2B5EF4-FFF2-40B4-BE49-F238E27FC236}">
                <a16:creationId xmlns:a16="http://schemas.microsoft.com/office/drawing/2014/main" id="{96576F32-C0AC-0081-3FAA-8E5194CF42FE}"/>
              </a:ext>
            </a:extLst>
          </p:cNvPr>
          <p:cNvGrpSpPr/>
          <p:nvPr/>
        </p:nvGrpSpPr>
        <p:grpSpPr>
          <a:xfrm>
            <a:off x="1683984" y="5078274"/>
            <a:ext cx="2311904" cy="752008"/>
            <a:chOff x="1664320" y="5004394"/>
            <a:chExt cx="2311904" cy="368604"/>
          </a:xfrm>
        </p:grpSpPr>
        <p:sp>
          <p:nvSpPr>
            <p:cNvPr id="71" name="Rectangle 70">
              <a:extLst>
                <a:ext uri="{FF2B5EF4-FFF2-40B4-BE49-F238E27FC236}">
                  <a16:creationId xmlns:a16="http://schemas.microsoft.com/office/drawing/2014/main" id="{2C8037CC-5C91-6E12-E5B2-54B198A8247A}"/>
                </a:ext>
              </a:extLst>
            </p:cNvPr>
            <p:cNvSpPr/>
            <p:nvPr/>
          </p:nvSpPr>
          <p:spPr>
            <a:xfrm>
              <a:off x="1664320" y="5004394"/>
              <a:ext cx="2311904" cy="368350"/>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100" dirty="0">
                  <a:solidFill>
                    <a:schemeClr val="tx1"/>
                  </a:solidFill>
                </a:rPr>
                <a:t>     </a:t>
              </a:r>
              <a:r>
                <a:rPr lang="en-GB" sz="1100" b="1" dirty="0">
                  <a:solidFill>
                    <a:schemeClr val="tx1"/>
                  </a:solidFill>
                </a:rPr>
                <a:t> ISR::</a:t>
              </a:r>
            </a:p>
            <a:p>
              <a:r>
                <a:rPr lang="en-GB" sz="1100" dirty="0">
                  <a:solidFill>
                    <a:schemeClr val="tx1"/>
                  </a:solidFill>
                </a:rPr>
                <a:t>      ADC measurement</a:t>
              </a:r>
              <a:br>
                <a:rPr lang="en-GB" sz="1100" dirty="0">
                  <a:solidFill>
                    <a:schemeClr val="tx1"/>
                  </a:solidFill>
                </a:rPr>
              </a:br>
              <a:r>
                <a:rPr lang="en-GB" sz="1100" dirty="0">
                  <a:solidFill>
                    <a:schemeClr val="tx1"/>
                  </a:solidFill>
                </a:rPr>
                <a:t>     Control Loop Execution</a:t>
              </a:r>
              <a:br>
                <a:rPr lang="en-GB" sz="1100" dirty="0">
                  <a:solidFill>
                    <a:schemeClr val="tx1"/>
                  </a:solidFill>
                </a:rPr>
              </a:br>
              <a:r>
                <a:rPr lang="en-GB" sz="1100" dirty="0">
                  <a:solidFill>
                    <a:schemeClr val="tx1"/>
                  </a:solidFill>
                </a:rPr>
                <a:t>     PWM distribution</a:t>
              </a:r>
            </a:p>
          </p:txBody>
        </p:sp>
        <p:cxnSp>
          <p:nvCxnSpPr>
            <p:cNvPr id="72" name="Straight Connector 71">
              <a:extLst>
                <a:ext uri="{FF2B5EF4-FFF2-40B4-BE49-F238E27FC236}">
                  <a16:creationId xmlns:a16="http://schemas.microsoft.com/office/drawing/2014/main" id="{AA5D034E-C885-AB9A-4DDB-9589FD1F37A1}"/>
                </a:ext>
              </a:extLst>
            </p:cNvPr>
            <p:cNvCxnSpPr/>
            <p:nvPr/>
          </p:nvCxnSpPr>
          <p:spPr>
            <a:xfrm>
              <a:off x="1751183" y="5004394"/>
              <a:ext cx="0" cy="368350"/>
            </a:xfrm>
            <a:prstGeom prst="line">
              <a:avLst/>
            </a:prstGeom>
            <a:ln w="3175"/>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65DA7AB0-6FCC-B7AC-E43C-0F39CA66A979}"/>
                </a:ext>
              </a:extLst>
            </p:cNvPr>
            <p:cNvCxnSpPr/>
            <p:nvPr/>
          </p:nvCxnSpPr>
          <p:spPr>
            <a:xfrm>
              <a:off x="3890879" y="5004648"/>
              <a:ext cx="0" cy="368350"/>
            </a:xfrm>
            <a:prstGeom prst="line">
              <a:avLst/>
            </a:prstGeom>
            <a:ln w="3175"/>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425987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E073D-32F6-B97A-5C5F-06E16454FA5F}"/>
              </a:ext>
            </a:extLst>
          </p:cNvPr>
          <p:cNvSpPr>
            <a:spLocks noGrp="1"/>
          </p:cNvSpPr>
          <p:nvPr>
            <p:ph type="title"/>
          </p:nvPr>
        </p:nvSpPr>
        <p:spPr>
          <a:xfrm>
            <a:off x="821016" y="-19430"/>
            <a:ext cx="10515600" cy="1325563"/>
          </a:xfrm>
        </p:spPr>
        <p:txBody>
          <a:bodyPr/>
          <a:lstStyle/>
          <a:p>
            <a:r>
              <a:rPr lang="en-GB" dirty="0"/>
              <a:t>Firmware Structure</a:t>
            </a:r>
            <a:endParaRPr lang="en-US" dirty="0"/>
          </a:p>
        </p:txBody>
      </p:sp>
      <p:grpSp>
        <p:nvGrpSpPr>
          <p:cNvPr id="37" name="Group 36">
            <a:extLst>
              <a:ext uri="{FF2B5EF4-FFF2-40B4-BE49-F238E27FC236}">
                <a16:creationId xmlns:a16="http://schemas.microsoft.com/office/drawing/2014/main" id="{702A8486-856E-7E1B-0DD9-AEE068B0374B}"/>
              </a:ext>
            </a:extLst>
          </p:cNvPr>
          <p:cNvGrpSpPr/>
          <p:nvPr/>
        </p:nvGrpSpPr>
        <p:grpSpPr>
          <a:xfrm>
            <a:off x="1467465" y="1306133"/>
            <a:ext cx="2722563" cy="3532188"/>
            <a:chOff x="838200" y="1757056"/>
            <a:chExt cx="2722563" cy="3532188"/>
          </a:xfrm>
        </p:grpSpPr>
        <p:sp>
          <p:nvSpPr>
            <p:cNvPr id="4" name="Freeform 576">
              <a:extLst>
                <a:ext uri="{FF2B5EF4-FFF2-40B4-BE49-F238E27FC236}">
                  <a16:creationId xmlns:a16="http://schemas.microsoft.com/office/drawing/2014/main" id="{21E9DB52-94AB-66A2-D898-275F4AD84FBA}"/>
                </a:ext>
              </a:extLst>
            </p:cNvPr>
            <p:cNvSpPr>
              <a:spLocks/>
            </p:cNvSpPr>
            <p:nvPr/>
          </p:nvSpPr>
          <p:spPr bwMode="auto">
            <a:xfrm>
              <a:off x="838200" y="1757056"/>
              <a:ext cx="2722563" cy="3532188"/>
            </a:xfrm>
            <a:custGeom>
              <a:avLst/>
              <a:gdLst>
                <a:gd name="T0" fmla="*/ 454 w 5413"/>
                <a:gd name="T1" fmla="*/ 7264 h 7264"/>
                <a:gd name="T2" fmla="*/ 4959 w 5413"/>
                <a:gd name="T3" fmla="*/ 7264 h 7264"/>
                <a:gd name="T4" fmla="*/ 5413 w 5413"/>
                <a:gd name="T5" fmla="*/ 6811 h 7264"/>
                <a:gd name="T6" fmla="*/ 5413 w 5413"/>
                <a:gd name="T7" fmla="*/ 454 h 7264"/>
                <a:gd name="T8" fmla="*/ 4959 w 5413"/>
                <a:gd name="T9" fmla="*/ 0 h 7264"/>
                <a:gd name="T10" fmla="*/ 454 w 5413"/>
                <a:gd name="T11" fmla="*/ 0 h 7264"/>
                <a:gd name="T12" fmla="*/ 0 w 5413"/>
                <a:gd name="T13" fmla="*/ 454 h 7264"/>
                <a:gd name="T14" fmla="*/ 0 w 5413"/>
                <a:gd name="T15" fmla="*/ 6811 h 7264"/>
                <a:gd name="T16" fmla="*/ 454 w 5413"/>
                <a:gd name="T17" fmla="*/ 7264 h 7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3" h="7264">
                  <a:moveTo>
                    <a:pt x="454" y="7264"/>
                  </a:moveTo>
                  <a:lnTo>
                    <a:pt x="4959" y="7264"/>
                  </a:lnTo>
                  <a:cubicBezTo>
                    <a:pt x="5210" y="7264"/>
                    <a:pt x="5413" y="7061"/>
                    <a:pt x="5413" y="6811"/>
                  </a:cubicBezTo>
                  <a:lnTo>
                    <a:pt x="5413" y="454"/>
                  </a:lnTo>
                  <a:cubicBezTo>
                    <a:pt x="5413" y="203"/>
                    <a:pt x="5210" y="0"/>
                    <a:pt x="4959" y="0"/>
                  </a:cubicBezTo>
                  <a:lnTo>
                    <a:pt x="454" y="0"/>
                  </a:lnTo>
                  <a:cubicBezTo>
                    <a:pt x="203" y="0"/>
                    <a:pt x="0" y="203"/>
                    <a:pt x="0" y="454"/>
                  </a:cubicBezTo>
                  <a:lnTo>
                    <a:pt x="0" y="6811"/>
                  </a:lnTo>
                  <a:cubicBezTo>
                    <a:pt x="0" y="7061"/>
                    <a:pt x="203" y="7264"/>
                    <a:pt x="454" y="7264"/>
                  </a:cubicBezTo>
                  <a:close/>
                </a:path>
              </a:pathLst>
            </a:custGeom>
            <a:solidFill>
              <a:srgbClr val="D1DAB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 name="Rectangle 831">
              <a:extLst>
                <a:ext uri="{FF2B5EF4-FFF2-40B4-BE49-F238E27FC236}">
                  <a16:creationId xmlns:a16="http://schemas.microsoft.com/office/drawing/2014/main" id="{7D42A7CD-01F0-65E4-900C-6506F2277464}"/>
                </a:ext>
              </a:extLst>
            </p:cNvPr>
            <p:cNvSpPr>
              <a:spLocks noChangeArrowheads="1"/>
            </p:cNvSpPr>
            <p:nvPr/>
          </p:nvSpPr>
          <p:spPr bwMode="auto">
            <a:xfrm>
              <a:off x="1800224" y="1757056"/>
              <a:ext cx="79851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Calibri" panose="020F0502020204030204" pitchFamily="34" charset="0"/>
                </a:rPr>
                <a:t>main.c file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22200F75-0CFC-CF81-A19B-E784BD1D23A0}"/>
                </a:ext>
              </a:extLst>
            </p:cNvPr>
            <p:cNvSpPr/>
            <p:nvPr/>
          </p:nvSpPr>
          <p:spPr>
            <a:xfrm>
              <a:off x="1028705" y="2022708"/>
              <a:ext cx="2311904" cy="254000"/>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System_Initialize</a:t>
              </a:r>
              <a:endParaRPr lang="en-US" sz="1100" dirty="0">
                <a:solidFill>
                  <a:schemeClr val="tx1"/>
                </a:solidFill>
              </a:endParaRPr>
            </a:p>
          </p:txBody>
        </p:sp>
        <p:cxnSp>
          <p:nvCxnSpPr>
            <p:cNvPr id="14" name="Straight Connector 13">
              <a:extLst>
                <a:ext uri="{FF2B5EF4-FFF2-40B4-BE49-F238E27FC236}">
                  <a16:creationId xmlns:a16="http://schemas.microsoft.com/office/drawing/2014/main" id="{FF803A2D-4E7E-6FE3-E137-C83546C13B40}"/>
                </a:ext>
              </a:extLst>
            </p:cNvPr>
            <p:cNvCxnSpPr>
              <a:stCxn id="6" idx="2"/>
              <a:endCxn id="12" idx="0"/>
            </p:cNvCxnSpPr>
            <p:nvPr/>
          </p:nvCxnSpPr>
          <p:spPr>
            <a:xfrm>
              <a:off x="2184657" y="2276708"/>
              <a:ext cx="0" cy="2334770"/>
            </a:xfrm>
            <a:prstGeom prst="line">
              <a:avLst/>
            </a:prstGeom>
            <a:ln>
              <a:solidFill>
                <a:schemeClr val="accent6">
                  <a:lumMod val="75000"/>
                </a:schemeClr>
              </a:solidFill>
            </a:ln>
          </p:spPr>
          <p:style>
            <a:lnRef idx="2">
              <a:schemeClr val="dk1"/>
            </a:lnRef>
            <a:fillRef idx="0">
              <a:schemeClr val="dk1"/>
            </a:fillRef>
            <a:effectRef idx="1">
              <a:schemeClr val="dk1"/>
            </a:effectRef>
            <a:fontRef idx="minor">
              <a:schemeClr val="tx1"/>
            </a:fontRef>
          </p:style>
        </p:cxnSp>
        <p:sp>
          <p:nvSpPr>
            <p:cNvPr id="7" name="Rectangle 6">
              <a:extLst>
                <a:ext uri="{FF2B5EF4-FFF2-40B4-BE49-F238E27FC236}">
                  <a16:creationId xmlns:a16="http://schemas.microsoft.com/office/drawing/2014/main" id="{2A595769-03F6-F1CD-89A0-5E7E31201C54}"/>
                </a:ext>
              </a:extLst>
            </p:cNvPr>
            <p:cNvSpPr/>
            <p:nvPr/>
          </p:nvSpPr>
          <p:spPr>
            <a:xfrm>
              <a:off x="1028705" y="2398303"/>
              <a:ext cx="2311904" cy="368350"/>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Power Control Initialize</a:t>
              </a:r>
            </a:p>
            <a:p>
              <a:pPr algn="ctr"/>
              <a:r>
                <a:rPr lang="en-GB" sz="1100" dirty="0">
                  <a:solidFill>
                    <a:schemeClr val="tx1"/>
                  </a:solidFill>
                </a:rPr>
                <a:t>Fault Initialize</a:t>
              </a:r>
              <a:endParaRPr lang="en-US" sz="1100" dirty="0">
                <a:solidFill>
                  <a:schemeClr val="tx1"/>
                </a:solidFill>
              </a:endParaRPr>
            </a:p>
          </p:txBody>
        </p:sp>
        <p:sp>
          <p:nvSpPr>
            <p:cNvPr id="8" name="Rectangle 7">
              <a:extLst>
                <a:ext uri="{FF2B5EF4-FFF2-40B4-BE49-F238E27FC236}">
                  <a16:creationId xmlns:a16="http://schemas.microsoft.com/office/drawing/2014/main" id="{402C5C0C-F3EB-A0B5-0008-0BB17E520891}"/>
                </a:ext>
              </a:extLst>
            </p:cNvPr>
            <p:cNvSpPr/>
            <p:nvPr/>
          </p:nvSpPr>
          <p:spPr>
            <a:xfrm>
              <a:off x="1028705" y="2888248"/>
              <a:ext cx="2311904" cy="368350"/>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MCC extension user configuration</a:t>
              </a:r>
            </a:p>
            <a:p>
              <a:pPr algn="ctr"/>
              <a:r>
                <a:rPr lang="en-GB" sz="1100" dirty="0">
                  <a:solidFill>
                    <a:schemeClr val="tx1"/>
                  </a:solidFill>
                </a:rPr>
                <a:t>Callback Initialization</a:t>
              </a:r>
              <a:endParaRPr lang="en-US" sz="1100" dirty="0">
                <a:solidFill>
                  <a:schemeClr val="tx1"/>
                </a:solidFill>
              </a:endParaRPr>
            </a:p>
          </p:txBody>
        </p:sp>
        <p:sp>
          <p:nvSpPr>
            <p:cNvPr id="9" name="Rectangle 8">
              <a:extLst>
                <a:ext uri="{FF2B5EF4-FFF2-40B4-BE49-F238E27FC236}">
                  <a16:creationId xmlns:a16="http://schemas.microsoft.com/office/drawing/2014/main" id="{A4BE3B2D-3425-08E0-7390-2BB7908385B0}"/>
                </a:ext>
              </a:extLst>
            </p:cNvPr>
            <p:cNvSpPr/>
            <p:nvPr/>
          </p:nvSpPr>
          <p:spPr>
            <a:xfrm>
              <a:off x="1028705" y="3378193"/>
              <a:ext cx="2311904" cy="923869"/>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Operating System Initialize</a:t>
              </a:r>
            </a:p>
            <a:p>
              <a:pPr algn="ctr"/>
              <a:r>
                <a:rPr lang="en-GB" sz="1100" dirty="0">
                  <a:solidFill>
                    <a:schemeClr val="tx1"/>
                  </a:solidFill>
                </a:rPr>
                <a:t>Power Board Visualizer Initialize</a:t>
              </a:r>
            </a:p>
            <a:p>
              <a:pPr algn="ctr"/>
              <a:r>
                <a:rPr lang="en-GB" sz="1100" dirty="0">
                  <a:solidFill>
                    <a:schemeClr val="tx1"/>
                  </a:solidFill>
                </a:rPr>
                <a:t>LED Initialize</a:t>
              </a:r>
            </a:p>
            <a:p>
              <a:pPr algn="ctr"/>
              <a:r>
                <a:rPr lang="en-GB" sz="1100" dirty="0">
                  <a:solidFill>
                    <a:schemeClr val="tx1"/>
                  </a:solidFill>
                </a:rPr>
                <a:t>Fan Initialize</a:t>
              </a:r>
            </a:p>
            <a:p>
              <a:pPr algn="ctr"/>
              <a:r>
                <a:rPr lang="en-GB" sz="1100" dirty="0">
                  <a:solidFill>
                    <a:schemeClr val="tx1"/>
                  </a:solidFill>
                </a:rPr>
                <a:t>Temperature Initialize</a:t>
              </a:r>
              <a:endParaRPr lang="en-US" dirty="0">
                <a:solidFill>
                  <a:schemeClr val="tx1"/>
                </a:solidFill>
              </a:endParaRPr>
            </a:p>
          </p:txBody>
        </p:sp>
        <p:cxnSp>
          <p:nvCxnSpPr>
            <p:cNvPr id="16" name="Connector: Elbow 15">
              <a:extLst>
                <a:ext uri="{FF2B5EF4-FFF2-40B4-BE49-F238E27FC236}">
                  <a16:creationId xmlns:a16="http://schemas.microsoft.com/office/drawing/2014/main" id="{DC95D565-537A-11C7-713F-46EB44DB8C8A}"/>
                </a:ext>
              </a:extLst>
            </p:cNvPr>
            <p:cNvCxnSpPr>
              <a:stCxn id="12" idx="2"/>
            </p:cNvCxnSpPr>
            <p:nvPr/>
          </p:nvCxnSpPr>
          <p:spPr>
            <a:xfrm rot="5400000" flipH="1">
              <a:off x="1907591" y="4702762"/>
              <a:ext cx="554132" cy="12700"/>
            </a:xfrm>
            <a:prstGeom prst="bentConnector5">
              <a:avLst>
                <a:gd name="adj1" fmla="val -19252"/>
                <a:gd name="adj2" fmla="val 9930016"/>
                <a:gd name="adj3" fmla="val 100839"/>
              </a:avLst>
            </a:prstGeom>
            <a:ln>
              <a:solidFill>
                <a:schemeClr val="accent6">
                  <a:lumMod val="75000"/>
                </a:schemeClr>
              </a:solidFill>
              <a:tailEnd type="triangle"/>
            </a:ln>
          </p:spPr>
          <p:style>
            <a:lnRef idx="2">
              <a:schemeClr val="dk1"/>
            </a:lnRef>
            <a:fillRef idx="0">
              <a:schemeClr val="dk1"/>
            </a:fillRef>
            <a:effectRef idx="1">
              <a:schemeClr val="dk1"/>
            </a:effectRef>
            <a:fontRef idx="minor">
              <a:schemeClr val="tx1"/>
            </a:fontRef>
          </p:style>
        </p:cxnSp>
        <p:grpSp>
          <p:nvGrpSpPr>
            <p:cNvPr id="23" name="Group 22">
              <a:extLst>
                <a:ext uri="{FF2B5EF4-FFF2-40B4-BE49-F238E27FC236}">
                  <a16:creationId xmlns:a16="http://schemas.microsoft.com/office/drawing/2014/main" id="{D09DB61F-8EC6-1E9F-EA49-DC3C4C7C2C51}"/>
                </a:ext>
              </a:extLst>
            </p:cNvPr>
            <p:cNvGrpSpPr/>
            <p:nvPr/>
          </p:nvGrpSpPr>
          <p:grpSpPr>
            <a:xfrm>
              <a:off x="1028705" y="4611478"/>
              <a:ext cx="2311904" cy="368604"/>
              <a:chOff x="1028705" y="4611478"/>
              <a:chExt cx="2311904" cy="368604"/>
            </a:xfrm>
          </p:grpSpPr>
          <p:sp>
            <p:nvSpPr>
              <p:cNvPr id="12" name="Rectangle 11">
                <a:extLst>
                  <a:ext uri="{FF2B5EF4-FFF2-40B4-BE49-F238E27FC236}">
                    <a16:creationId xmlns:a16="http://schemas.microsoft.com/office/drawing/2014/main" id="{B6B5F0B8-6395-05E8-78B0-D8F8A625E28E}"/>
                  </a:ext>
                </a:extLst>
              </p:cNvPr>
              <p:cNvSpPr/>
              <p:nvPr/>
            </p:nvSpPr>
            <p:spPr>
              <a:xfrm>
                <a:off x="1028705" y="4611478"/>
                <a:ext cx="2311904" cy="368350"/>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Scheduler Run Forever</a:t>
                </a:r>
                <a:endParaRPr lang="en-US" sz="1100" dirty="0">
                  <a:solidFill>
                    <a:schemeClr val="tx1"/>
                  </a:solidFill>
                </a:endParaRPr>
              </a:p>
            </p:txBody>
          </p:sp>
          <p:cxnSp>
            <p:nvCxnSpPr>
              <p:cNvPr id="21" name="Straight Connector 20">
                <a:extLst>
                  <a:ext uri="{FF2B5EF4-FFF2-40B4-BE49-F238E27FC236}">
                    <a16:creationId xmlns:a16="http://schemas.microsoft.com/office/drawing/2014/main" id="{3EE63983-8D3C-CB6F-6E55-3D276F7A718C}"/>
                  </a:ext>
                </a:extLst>
              </p:cNvPr>
              <p:cNvCxnSpPr/>
              <p:nvPr/>
            </p:nvCxnSpPr>
            <p:spPr>
              <a:xfrm>
                <a:off x="1115568" y="4611478"/>
                <a:ext cx="0" cy="368350"/>
              </a:xfrm>
              <a:prstGeom prst="line">
                <a:avLst/>
              </a:prstGeom>
              <a:ln w="3175"/>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D6684946-F831-8999-2FCF-2E5BC81090D4}"/>
                  </a:ext>
                </a:extLst>
              </p:cNvPr>
              <p:cNvCxnSpPr/>
              <p:nvPr/>
            </p:nvCxnSpPr>
            <p:spPr>
              <a:xfrm>
                <a:off x="3255264" y="4611732"/>
                <a:ext cx="0" cy="368350"/>
              </a:xfrm>
              <a:prstGeom prst="line">
                <a:avLst/>
              </a:prstGeom>
              <a:ln w="3175"/>
            </p:spPr>
            <p:style>
              <a:lnRef idx="2">
                <a:schemeClr val="dk1"/>
              </a:lnRef>
              <a:fillRef idx="0">
                <a:schemeClr val="dk1"/>
              </a:fillRef>
              <a:effectRef idx="1">
                <a:schemeClr val="dk1"/>
              </a:effectRef>
              <a:fontRef idx="minor">
                <a:schemeClr val="tx1"/>
              </a:fontRef>
            </p:style>
          </p:cxnSp>
        </p:grpSp>
      </p:grpSp>
      <p:grpSp>
        <p:nvGrpSpPr>
          <p:cNvPr id="36" name="Group 35">
            <a:extLst>
              <a:ext uri="{FF2B5EF4-FFF2-40B4-BE49-F238E27FC236}">
                <a16:creationId xmlns:a16="http://schemas.microsoft.com/office/drawing/2014/main" id="{35CB49A0-69E6-1567-57F1-DB44F70EC53A}"/>
              </a:ext>
            </a:extLst>
          </p:cNvPr>
          <p:cNvGrpSpPr/>
          <p:nvPr/>
        </p:nvGrpSpPr>
        <p:grpSpPr>
          <a:xfrm>
            <a:off x="4716349" y="2318849"/>
            <a:ext cx="1640271" cy="2430198"/>
            <a:chOff x="3751268" y="1871864"/>
            <a:chExt cx="1640271" cy="2430198"/>
          </a:xfrm>
        </p:grpSpPr>
        <p:sp>
          <p:nvSpPr>
            <p:cNvPr id="24" name="Freeform 576">
              <a:extLst>
                <a:ext uri="{FF2B5EF4-FFF2-40B4-BE49-F238E27FC236}">
                  <a16:creationId xmlns:a16="http://schemas.microsoft.com/office/drawing/2014/main" id="{3AC99DD2-F01E-0684-AA3F-EF27BB4285DB}"/>
                </a:ext>
              </a:extLst>
            </p:cNvPr>
            <p:cNvSpPr>
              <a:spLocks/>
            </p:cNvSpPr>
            <p:nvPr/>
          </p:nvSpPr>
          <p:spPr bwMode="auto">
            <a:xfrm>
              <a:off x="3751268" y="1871864"/>
              <a:ext cx="1640271" cy="2430198"/>
            </a:xfrm>
            <a:custGeom>
              <a:avLst/>
              <a:gdLst>
                <a:gd name="T0" fmla="*/ 454 w 5413"/>
                <a:gd name="T1" fmla="*/ 7264 h 7264"/>
                <a:gd name="T2" fmla="*/ 4959 w 5413"/>
                <a:gd name="T3" fmla="*/ 7264 h 7264"/>
                <a:gd name="T4" fmla="*/ 5413 w 5413"/>
                <a:gd name="T5" fmla="*/ 6811 h 7264"/>
                <a:gd name="T6" fmla="*/ 5413 w 5413"/>
                <a:gd name="T7" fmla="*/ 454 h 7264"/>
                <a:gd name="T8" fmla="*/ 4959 w 5413"/>
                <a:gd name="T9" fmla="*/ 0 h 7264"/>
                <a:gd name="T10" fmla="*/ 454 w 5413"/>
                <a:gd name="T11" fmla="*/ 0 h 7264"/>
                <a:gd name="T12" fmla="*/ 0 w 5413"/>
                <a:gd name="T13" fmla="*/ 454 h 7264"/>
                <a:gd name="T14" fmla="*/ 0 w 5413"/>
                <a:gd name="T15" fmla="*/ 6811 h 7264"/>
                <a:gd name="T16" fmla="*/ 454 w 5413"/>
                <a:gd name="T17" fmla="*/ 7264 h 7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3" h="7264">
                  <a:moveTo>
                    <a:pt x="454" y="7264"/>
                  </a:moveTo>
                  <a:lnTo>
                    <a:pt x="4959" y="7264"/>
                  </a:lnTo>
                  <a:cubicBezTo>
                    <a:pt x="5210" y="7264"/>
                    <a:pt x="5413" y="7061"/>
                    <a:pt x="5413" y="6811"/>
                  </a:cubicBezTo>
                  <a:lnTo>
                    <a:pt x="5413" y="454"/>
                  </a:lnTo>
                  <a:cubicBezTo>
                    <a:pt x="5413" y="203"/>
                    <a:pt x="5210" y="0"/>
                    <a:pt x="4959" y="0"/>
                  </a:cubicBezTo>
                  <a:lnTo>
                    <a:pt x="454" y="0"/>
                  </a:lnTo>
                  <a:cubicBezTo>
                    <a:pt x="203" y="0"/>
                    <a:pt x="0" y="203"/>
                    <a:pt x="0" y="454"/>
                  </a:cubicBezTo>
                  <a:lnTo>
                    <a:pt x="0" y="6811"/>
                  </a:lnTo>
                  <a:cubicBezTo>
                    <a:pt x="0" y="7061"/>
                    <a:pt x="203" y="7264"/>
                    <a:pt x="454" y="7264"/>
                  </a:cubicBezTo>
                  <a:close/>
                </a:path>
              </a:pathLst>
            </a:custGeom>
            <a:solidFill>
              <a:srgbClr val="D1DAB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5" name="Group 24">
              <a:extLst>
                <a:ext uri="{FF2B5EF4-FFF2-40B4-BE49-F238E27FC236}">
                  <a16:creationId xmlns:a16="http://schemas.microsoft.com/office/drawing/2014/main" id="{A3E4EF48-868A-DC4F-E838-3B926B094AC9}"/>
                </a:ext>
              </a:extLst>
            </p:cNvPr>
            <p:cNvGrpSpPr/>
            <p:nvPr/>
          </p:nvGrpSpPr>
          <p:grpSpPr>
            <a:xfrm>
              <a:off x="3845375" y="2122533"/>
              <a:ext cx="1452055" cy="1705402"/>
              <a:chOff x="1028705" y="4611478"/>
              <a:chExt cx="2311904" cy="368604"/>
            </a:xfrm>
          </p:grpSpPr>
          <p:sp>
            <p:nvSpPr>
              <p:cNvPr id="26" name="Rectangle 25">
                <a:extLst>
                  <a:ext uri="{FF2B5EF4-FFF2-40B4-BE49-F238E27FC236}">
                    <a16:creationId xmlns:a16="http://schemas.microsoft.com/office/drawing/2014/main" id="{901A7711-7F50-EDAC-9A90-515F4735BC90}"/>
                  </a:ext>
                </a:extLst>
              </p:cNvPr>
              <p:cNvSpPr/>
              <p:nvPr/>
            </p:nvSpPr>
            <p:spPr>
              <a:xfrm>
                <a:off x="1028705" y="4611478"/>
                <a:ext cx="2311904" cy="368350"/>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cxnSp>
            <p:nvCxnSpPr>
              <p:cNvPr id="27" name="Straight Connector 26">
                <a:extLst>
                  <a:ext uri="{FF2B5EF4-FFF2-40B4-BE49-F238E27FC236}">
                    <a16:creationId xmlns:a16="http://schemas.microsoft.com/office/drawing/2014/main" id="{29BE0CCF-0C74-792C-3D19-73A04F2BBB0C}"/>
                  </a:ext>
                </a:extLst>
              </p:cNvPr>
              <p:cNvCxnSpPr/>
              <p:nvPr/>
            </p:nvCxnSpPr>
            <p:spPr>
              <a:xfrm>
                <a:off x="1115568" y="4611478"/>
                <a:ext cx="0" cy="368350"/>
              </a:xfrm>
              <a:prstGeom prst="line">
                <a:avLst/>
              </a:prstGeom>
              <a:ln w="3175"/>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D48653A5-70E3-643E-D3E5-4D0B985F3109}"/>
                  </a:ext>
                </a:extLst>
              </p:cNvPr>
              <p:cNvCxnSpPr/>
              <p:nvPr/>
            </p:nvCxnSpPr>
            <p:spPr>
              <a:xfrm>
                <a:off x="3255264" y="4611732"/>
                <a:ext cx="0" cy="368350"/>
              </a:xfrm>
              <a:prstGeom prst="line">
                <a:avLst/>
              </a:prstGeom>
              <a:ln w="3175"/>
            </p:spPr>
            <p:style>
              <a:lnRef idx="2">
                <a:schemeClr val="dk1"/>
              </a:lnRef>
              <a:fillRef idx="0">
                <a:schemeClr val="dk1"/>
              </a:fillRef>
              <a:effectRef idx="1">
                <a:schemeClr val="dk1"/>
              </a:effectRef>
              <a:fontRef idx="minor">
                <a:schemeClr val="tx1"/>
              </a:fontRef>
            </p:style>
          </p:cxnSp>
        </p:grpSp>
        <p:sp>
          <p:nvSpPr>
            <p:cNvPr id="29" name="Rectangle 28">
              <a:extLst>
                <a:ext uri="{FF2B5EF4-FFF2-40B4-BE49-F238E27FC236}">
                  <a16:creationId xmlns:a16="http://schemas.microsoft.com/office/drawing/2014/main" id="{BB291225-6F8A-D81F-F7C6-16BF7816E887}"/>
                </a:ext>
              </a:extLst>
            </p:cNvPr>
            <p:cNvSpPr/>
            <p:nvPr/>
          </p:nvSpPr>
          <p:spPr>
            <a:xfrm>
              <a:off x="4000790" y="2176711"/>
              <a:ext cx="1143134" cy="263292"/>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Tasks_100us</a:t>
              </a:r>
              <a:endParaRPr lang="en-US" sz="1100" dirty="0">
                <a:solidFill>
                  <a:schemeClr val="tx1"/>
                </a:solidFill>
              </a:endParaRPr>
            </a:p>
          </p:txBody>
        </p:sp>
        <p:sp>
          <p:nvSpPr>
            <p:cNvPr id="30" name="Rectangle 831">
              <a:extLst>
                <a:ext uri="{FF2B5EF4-FFF2-40B4-BE49-F238E27FC236}">
                  <a16:creationId xmlns:a16="http://schemas.microsoft.com/office/drawing/2014/main" id="{2002B656-6210-DF75-023A-6B0E6CD458AD}"/>
                </a:ext>
              </a:extLst>
            </p:cNvPr>
            <p:cNvSpPr>
              <a:spLocks noChangeArrowheads="1"/>
            </p:cNvSpPr>
            <p:nvPr/>
          </p:nvSpPr>
          <p:spPr bwMode="auto">
            <a:xfrm>
              <a:off x="4136278" y="1884448"/>
              <a:ext cx="88646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Calibri" panose="020F0502020204030204" pitchFamily="34" charset="0"/>
                </a:rPr>
                <a:t>OS_Scheduler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1" name="Rectangle 30">
              <a:extLst>
                <a:ext uri="{FF2B5EF4-FFF2-40B4-BE49-F238E27FC236}">
                  <a16:creationId xmlns:a16="http://schemas.microsoft.com/office/drawing/2014/main" id="{F5556B9F-5E2F-7A16-EBAA-FBF7E31CDEF8}"/>
                </a:ext>
              </a:extLst>
            </p:cNvPr>
            <p:cNvSpPr/>
            <p:nvPr/>
          </p:nvSpPr>
          <p:spPr>
            <a:xfrm>
              <a:off x="3999836" y="2504798"/>
              <a:ext cx="1143134" cy="263292"/>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Tasks_1ms</a:t>
              </a:r>
              <a:endParaRPr lang="en-US" sz="1100" dirty="0">
                <a:solidFill>
                  <a:schemeClr val="tx1"/>
                </a:solidFill>
              </a:endParaRPr>
            </a:p>
          </p:txBody>
        </p:sp>
        <p:sp>
          <p:nvSpPr>
            <p:cNvPr id="32" name="Rectangle 31">
              <a:extLst>
                <a:ext uri="{FF2B5EF4-FFF2-40B4-BE49-F238E27FC236}">
                  <a16:creationId xmlns:a16="http://schemas.microsoft.com/office/drawing/2014/main" id="{69D3EA00-4BFA-53BB-561B-71226D1BB1C7}"/>
                </a:ext>
              </a:extLst>
            </p:cNvPr>
            <p:cNvSpPr/>
            <p:nvPr/>
          </p:nvSpPr>
          <p:spPr>
            <a:xfrm>
              <a:off x="3994994" y="2837621"/>
              <a:ext cx="1143134" cy="263292"/>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Tasks_10ms</a:t>
              </a:r>
              <a:endParaRPr lang="en-US" sz="1100" dirty="0">
                <a:solidFill>
                  <a:schemeClr val="tx1"/>
                </a:solidFill>
              </a:endParaRPr>
            </a:p>
          </p:txBody>
        </p:sp>
        <p:sp>
          <p:nvSpPr>
            <p:cNvPr id="33" name="Rectangle 32">
              <a:extLst>
                <a:ext uri="{FF2B5EF4-FFF2-40B4-BE49-F238E27FC236}">
                  <a16:creationId xmlns:a16="http://schemas.microsoft.com/office/drawing/2014/main" id="{678D5599-623E-4E2F-237C-4D0F2AA079D7}"/>
                </a:ext>
              </a:extLst>
            </p:cNvPr>
            <p:cNvSpPr/>
            <p:nvPr/>
          </p:nvSpPr>
          <p:spPr>
            <a:xfrm>
              <a:off x="3994040" y="3165708"/>
              <a:ext cx="1143134" cy="263292"/>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Tasks_100ms</a:t>
              </a:r>
              <a:endParaRPr lang="en-US" sz="1100" dirty="0">
                <a:solidFill>
                  <a:schemeClr val="tx1"/>
                </a:solidFill>
              </a:endParaRPr>
            </a:p>
          </p:txBody>
        </p:sp>
        <p:sp>
          <p:nvSpPr>
            <p:cNvPr id="34" name="Rectangle 33">
              <a:extLst>
                <a:ext uri="{FF2B5EF4-FFF2-40B4-BE49-F238E27FC236}">
                  <a16:creationId xmlns:a16="http://schemas.microsoft.com/office/drawing/2014/main" id="{4C5BD7DF-EE84-BB8D-B6A6-32D2B6070485}"/>
                </a:ext>
              </a:extLst>
            </p:cNvPr>
            <p:cNvSpPr/>
            <p:nvPr/>
          </p:nvSpPr>
          <p:spPr>
            <a:xfrm>
              <a:off x="3993675" y="3493796"/>
              <a:ext cx="1143134" cy="263292"/>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Tasks_1s</a:t>
              </a:r>
              <a:endParaRPr lang="en-US" sz="1100" dirty="0">
                <a:solidFill>
                  <a:schemeClr val="tx1"/>
                </a:solidFill>
              </a:endParaRPr>
            </a:p>
          </p:txBody>
        </p:sp>
        <p:sp>
          <p:nvSpPr>
            <p:cNvPr id="35" name="Rectangle 34">
              <a:extLst>
                <a:ext uri="{FF2B5EF4-FFF2-40B4-BE49-F238E27FC236}">
                  <a16:creationId xmlns:a16="http://schemas.microsoft.com/office/drawing/2014/main" id="{7BBE4B5E-DF07-142C-D765-B967301070A5}"/>
                </a:ext>
              </a:extLst>
            </p:cNvPr>
            <p:cNvSpPr/>
            <p:nvPr/>
          </p:nvSpPr>
          <p:spPr>
            <a:xfrm>
              <a:off x="3845374" y="3882131"/>
              <a:ext cx="1452049" cy="263292"/>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Watchdog Clear</a:t>
              </a:r>
              <a:endParaRPr lang="en-US" sz="1100" dirty="0">
                <a:solidFill>
                  <a:schemeClr val="tx1"/>
                </a:solidFill>
              </a:endParaRPr>
            </a:p>
          </p:txBody>
        </p:sp>
      </p:grpSp>
      <p:cxnSp>
        <p:nvCxnSpPr>
          <p:cNvPr id="39" name="Connector: Elbow 38">
            <a:extLst>
              <a:ext uri="{FF2B5EF4-FFF2-40B4-BE49-F238E27FC236}">
                <a16:creationId xmlns:a16="http://schemas.microsoft.com/office/drawing/2014/main" id="{7CA7818D-A4FA-1321-D62F-24538894F1B2}"/>
              </a:ext>
            </a:extLst>
          </p:cNvPr>
          <p:cNvCxnSpPr>
            <a:cxnSpLocks/>
            <a:stCxn id="12" idx="3"/>
            <a:endCxn id="26" idx="1"/>
          </p:cNvCxnSpPr>
          <p:nvPr/>
        </p:nvCxnSpPr>
        <p:spPr>
          <a:xfrm flipV="1">
            <a:off x="3969874" y="3421632"/>
            <a:ext cx="840582" cy="923098"/>
          </a:xfrm>
          <a:prstGeom prst="bentConnector3">
            <a:avLst>
              <a:gd name="adj1" fmla="val 50000"/>
            </a:avLst>
          </a:prstGeom>
          <a:ln>
            <a:solidFill>
              <a:schemeClr val="accent6">
                <a:lumMod val="75000"/>
              </a:schemeClr>
            </a:solidFill>
            <a:tailEnd type="triangle"/>
          </a:ln>
        </p:spPr>
        <p:style>
          <a:lnRef idx="2">
            <a:schemeClr val="dk1"/>
          </a:lnRef>
          <a:fillRef idx="0">
            <a:schemeClr val="dk1"/>
          </a:fillRef>
          <a:effectRef idx="1">
            <a:schemeClr val="dk1"/>
          </a:effectRef>
          <a:fontRef idx="minor">
            <a:schemeClr val="tx1"/>
          </a:fontRef>
        </p:style>
      </p:cxnSp>
      <p:sp>
        <p:nvSpPr>
          <p:cNvPr id="54" name="Freeform 576">
            <a:extLst>
              <a:ext uri="{FF2B5EF4-FFF2-40B4-BE49-F238E27FC236}">
                <a16:creationId xmlns:a16="http://schemas.microsoft.com/office/drawing/2014/main" id="{78B8E266-8BA7-8B47-A6C5-CD2F599D0BF9}"/>
              </a:ext>
            </a:extLst>
          </p:cNvPr>
          <p:cNvSpPr>
            <a:spLocks/>
          </p:cNvSpPr>
          <p:nvPr/>
        </p:nvSpPr>
        <p:spPr bwMode="auto">
          <a:xfrm>
            <a:off x="6966820" y="1846599"/>
            <a:ext cx="2268730" cy="2991722"/>
          </a:xfrm>
          <a:custGeom>
            <a:avLst/>
            <a:gdLst>
              <a:gd name="T0" fmla="*/ 454 w 5413"/>
              <a:gd name="T1" fmla="*/ 7264 h 7264"/>
              <a:gd name="T2" fmla="*/ 4959 w 5413"/>
              <a:gd name="T3" fmla="*/ 7264 h 7264"/>
              <a:gd name="T4" fmla="*/ 5413 w 5413"/>
              <a:gd name="T5" fmla="*/ 6811 h 7264"/>
              <a:gd name="T6" fmla="*/ 5413 w 5413"/>
              <a:gd name="T7" fmla="*/ 454 h 7264"/>
              <a:gd name="T8" fmla="*/ 4959 w 5413"/>
              <a:gd name="T9" fmla="*/ 0 h 7264"/>
              <a:gd name="T10" fmla="*/ 454 w 5413"/>
              <a:gd name="T11" fmla="*/ 0 h 7264"/>
              <a:gd name="T12" fmla="*/ 0 w 5413"/>
              <a:gd name="T13" fmla="*/ 454 h 7264"/>
              <a:gd name="T14" fmla="*/ 0 w 5413"/>
              <a:gd name="T15" fmla="*/ 6811 h 7264"/>
              <a:gd name="T16" fmla="*/ 454 w 5413"/>
              <a:gd name="T17" fmla="*/ 7264 h 7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3" h="7264">
                <a:moveTo>
                  <a:pt x="454" y="7264"/>
                </a:moveTo>
                <a:lnTo>
                  <a:pt x="4959" y="7264"/>
                </a:lnTo>
                <a:cubicBezTo>
                  <a:pt x="5210" y="7264"/>
                  <a:pt x="5413" y="7061"/>
                  <a:pt x="5413" y="6811"/>
                </a:cubicBezTo>
                <a:lnTo>
                  <a:pt x="5413" y="454"/>
                </a:lnTo>
                <a:cubicBezTo>
                  <a:pt x="5413" y="203"/>
                  <a:pt x="5210" y="0"/>
                  <a:pt x="4959" y="0"/>
                </a:cubicBezTo>
                <a:lnTo>
                  <a:pt x="454" y="0"/>
                </a:lnTo>
                <a:cubicBezTo>
                  <a:pt x="203" y="0"/>
                  <a:pt x="0" y="203"/>
                  <a:pt x="0" y="454"/>
                </a:cubicBezTo>
                <a:lnTo>
                  <a:pt x="0" y="6811"/>
                </a:lnTo>
                <a:cubicBezTo>
                  <a:pt x="0" y="7061"/>
                  <a:pt x="203" y="7264"/>
                  <a:pt x="454" y="7264"/>
                </a:cubicBezTo>
                <a:close/>
              </a:path>
            </a:pathLst>
          </a:custGeom>
          <a:solidFill>
            <a:srgbClr val="D1DAB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Rectangle 831">
            <a:extLst>
              <a:ext uri="{FF2B5EF4-FFF2-40B4-BE49-F238E27FC236}">
                <a16:creationId xmlns:a16="http://schemas.microsoft.com/office/drawing/2014/main" id="{61B9CDD1-5045-B927-B88C-9C5BF5D1F56E}"/>
              </a:ext>
            </a:extLst>
          </p:cNvPr>
          <p:cNvSpPr>
            <a:spLocks noChangeArrowheads="1"/>
          </p:cNvSpPr>
          <p:nvPr/>
        </p:nvSpPr>
        <p:spPr bwMode="auto">
          <a:xfrm>
            <a:off x="7688187" y="1846599"/>
            <a:ext cx="82599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b="1" dirty="0">
                <a:solidFill>
                  <a:srgbClr val="000000"/>
                </a:solidFill>
                <a:latin typeface="Calibri" panose="020F0502020204030204" pitchFamily="34" charset="0"/>
              </a:rPr>
              <a:t>m</a:t>
            </a:r>
            <a:r>
              <a:rPr kumimoji="0" lang="en-US" altLang="en-US" sz="1200" b="1" i="0" u="none" strike="noStrike" cap="none" normalizeH="0" baseline="0" dirty="0">
                <a:ln>
                  <a:noFill/>
                </a:ln>
                <a:solidFill>
                  <a:srgbClr val="000000"/>
                </a:solidFill>
                <a:effectLst/>
                <a:latin typeface="Calibri" panose="020F0502020204030204" pitchFamily="34" charset="0"/>
              </a:rPr>
              <a:t>ain_tasks.c</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7" name="Rectangle 56">
            <a:extLst>
              <a:ext uri="{FF2B5EF4-FFF2-40B4-BE49-F238E27FC236}">
                <a16:creationId xmlns:a16="http://schemas.microsoft.com/office/drawing/2014/main" id="{FE9A90C3-B03D-4520-9729-764A95AE89E7}"/>
              </a:ext>
            </a:extLst>
          </p:cNvPr>
          <p:cNvSpPr/>
          <p:nvPr/>
        </p:nvSpPr>
        <p:spPr>
          <a:xfrm>
            <a:off x="7222091" y="2191849"/>
            <a:ext cx="1758185" cy="324250"/>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Power Control Execute</a:t>
            </a:r>
          </a:p>
          <a:p>
            <a:pPr algn="ctr"/>
            <a:r>
              <a:rPr lang="en-US" sz="900" dirty="0">
                <a:solidFill>
                  <a:schemeClr val="accent6">
                    <a:lumMod val="50000"/>
                  </a:schemeClr>
                </a:solidFill>
              </a:rPr>
              <a:t>Pwrctrl  State Machine</a:t>
            </a:r>
          </a:p>
        </p:txBody>
      </p:sp>
      <p:sp>
        <p:nvSpPr>
          <p:cNvPr id="3" name="Rectangle 2">
            <a:extLst>
              <a:ext uri="{FF2B5EF4-FFF2-40B4-BE49-F238E27FC236}">
                <a16:creationId xmlns:a16="http://schemas.microsoft.com/office/drawing/2014/main" id="{02819159-93A3-E68C-FBDE-EF4E370D1AC9}"/>
              </a:ext>
            </a:extLst>
          </p:cNvPr>
          <p:cNvSpPr/>
          <p:nvPr/>
        </p:nvSpPr>
        <p:spPr>
          <a:xfrm>
            <a:off x="7222085" y="2620468"/>
            <a:ext cx="1758185" cy="324248"/>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PBV Task</a:t>
            </a:r>
            <a:br>
              <a:rPr lang="en-GB" sz="1100" dirty="0">
                <a:solidFill>
                  <a:schemeClr val="tx1"/>
                </a:solidFill>
              </a:rPr>
            </a:br>
            <a:r>
              <a:rPr lang="en-GB" sz="900" dirty="0">
                <a:solidFill>
                  <a:schemeClr val="accent6">
                    <a:lumMod val="50000"/>
                  </a:schemeClr>
                </a:solidFill>
              </a:rPr>
              <a:t>Uart Communication Handling</a:t>
            </a:r>
            <a:endParaRPr lang="en-US" sz="1100" dirty="0">
              <a:solidFill>
                <a:schemeClr val="accent6">
                  <a:lumMod val="50000"/>
                </a:schemeClr>
              </a:solidFill>
            </a:endParaRPr>
          </a:p>
        </p:txBody>
      </p:sp>
      <p:sp>
        <p:nvSpPr>
          <p:cNvPr id="10" name="Rectangle 9">
            <a:extLst>
              <a:ext uri="{FF2B5EF4-FFF2-40B4-BE49-F238E27FC236}">
                <a16:creationId xmlns:a16="http://schemas.microsoft.com/office/drawing/2014/main" id="{9646D0EE-F073-21C3-D24E-BC438B032C57}"/>
              </a:ext>
            </a:extLst>
          </p:cNvPr>
          <p:cNvSpPr/>
          <p:nvPr/>
        </p:nvSpPr>
        <p:spPr>
          <a:xfrm>
            <a:off x="7222085" y="3129676"/>
            <a:ext cx="1758185" cy="324248"/>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PBV Task </a:t>
            </a:r>
          </a:p>
          <a:p>
            <a:pPr algn="ctr"/>
            <a:r>
              <a:rPr lang="en-GB" sz="900" dirty="0">
                <a:solidFill>
                  <a:schemeClr val="accent6">
                    <a:lumMod val="50000"/>
                  </a:schemeClr>
                </a:solidFill>
              </a:rPr>
              <a:t>CAN Communication Handling</a:t>
            </a:r>
            <a:endParaRPr lang="en-GB" sz="1100" dirty="0">
              <a:solidFill>
                <a:schemeClr val="accent6">
                  <a:lumMod val="50000"/>
                </a:schemeClr>
              </a:solidFill>
            </a:endParaRPr>
          </a:p>
        </p:txBody>
      </p:sp>
      <p:sp>
        <p:nvSpPr>
          <p:cNvPr id="11" name="Rectangle 10">
            <a:extLst>
              <a:ext uri="{FF2B5EF4-FFF2-40B4-BE49-F238E27FC236}">
                <a16:creationId xmlns:a16="http://schemas.microsoft.com/office/drawing/2014/main" id="{DFD65AA9-10B6-235E-F618-FDDE2E592241}"/>
              </a:ext>
            </a:extLst>
          </p:cNvPr>
          <p:cNvSpPr/>
          <p:nvPr/>
        </p:nvSpPr>
        <p:spPr>
          <a:xfrm>
            <a:off x="7207454" y="3649688"/>
            <a:ext cx="1758185" cy="580831"/>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LED Execute</a:t>
            </a:r>
            <a:br>
              <a:rPr lang="en-GB" sz="1100" dirty="0">
                <a:solidFill>
                  <a:schemeClr val="tx1"/>
                </a:solidFill>
              </a:rPr>
            </a:br>
            <a:r>
              <a:rPr lang="en-GB" sz="1100" dirty="0">
                <a:solidFill>
                  <a:schemeClr val="tx1"/>
                </a:solidFill>
              </a:rPr>
              <a:t>Fan Execute</a:t>
            </a:r>
            <a:br>
              <a:rPr lang="en-GB" sz="1100" dirty="0">
                <a:solidFill>
                  <a:schemeClr val="tx1"/>
                </a:solidFill>
              </a:rPr>
            </a:br>
            <a:r>
              <a:rPr lang="en-GB" sz="1100" dirty="0">
                <a:solidFill>
                  <a:schemeClr val="tx1"/>
                </a:solidFill>
              </a:rPr>
              <a:t>Temperature Execute</a:t>
            </a:r>
            <a:endParaRPr lang="en-US" sz="1100" dirty="0">
              <a:solidFill>
                <a:schemeClr val="tx1"/>
              </a:solidFill>
            </a:endParaRPr>
          </a:p>
        </p:txBody>
      </p:sp>
      <p:sp>
        <p:nvSpPr>
          <p:cNvPr id="17" name="Rectangle 16">
            <a:extLst>
              <a:ext uri="{FF2B5EF4-FFF2-40B4-BE49-F238E27FC236}">
                <a16:creationId xmlns:a16="http://schemas.microsoft.com/office/drawing/2014/main" id="{D85A58A8-0715-9AFD-CC9B-BF93E470C800}"/>
              </a:ext>
            </a:extLst>
          </p:cNvPr>
          <p:cNvSpPr/>
          <p:nvPr/>
        </p:nvSpPr>
        <p:spPr>
          <a:xfrm>
            <a:off x="7207453" y="4373131"/>
            <a:ext cx="1758185" cy="324247"/>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PBV Task</a:t>
            </a:r>
            <a:br>
              <a:rPr lang="en-GB" sz="1100" dirty="0">
                <a:solidFill>
                  <a:schemeClr val="tx1"/>
                </a:solidFill>
              </a:rPr>
            </a:br>
            <a:r>
              <a:rPr lang="en-GB" sz="900" dirty="0">
                <a:solidFill>
                  <a:schemeClr val="accent6">
                    <a:lumMod val="50000"/>
                  </a:schemeClr>
                </a:solidFill>
              </a:rPr>
              <a:t>Uncritical PBV data</a:t>
            </a:r>
            <a:endParaRPr lang="en-US" sz="1100" dirty="0">
              <a:solidFill>
                <a:schemeClr val="accent6">
                  <a:lumMod val="50000"/>
                </a:schemeClr>
              </a:solidFill>
            </a:endParaRPr>
          </a:p>
        </p:txBody>
      </p:sp>
      <p:cxnSp>
        <p:nvCxnSpPr>
          <p:cNvPr id="19" name="Straight Arrow Connector 18">
            <a:extLst>
              <a:ext uri="{FF2B5EF4-FFF2-40B4-BE49-F238E27FC236}">
                <a16:creationId xmlns:a16="http://schemas.microsoft.com/office/drawing/2014/main" id="{BC1E9BE8-E7C2-27F8-B092-E93730E5E3F9}"/>
              </a:ext>
            </a:extLst>
          </p:cNvPr>
          <p:cNvCxnSpPr>
            <a:cxnSpLocks/>
          </p:cNvCxnSpPr>
          <p:nvPr/>
        </p:nvCxnSpPr>
        <p:spPr>
          <a:xfrm flipV="1">
            <a:off x="6108051" y="2380593"/>
            <a:ext cx="1114034" cy="282585"/>
          </a:xfrm>
          <a:prstGeom prst="straightConnector1">
            <a:avLst/>
          </a:prstGeom>
          <a:ln>
            <a:solidFill>
              <a:schemeClr val="accent6">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45" name="Straight Arrow Connector 44">
            <a:extLst>
              <a:ext uri="{FF2B5EF4-FFF2-40B4-BE49-F238E27FC236}">
                <a16:creationId xmlns:a16="http://schemas.microsoft.com/office/drawing/2014/main" id="{C84C5C1A-2895-5E4D-A57A-476D47E83A69}"/>
              </a:ext>
            </a:extLst>
          </p:cNvPr>
          <p:cNvCxnSpPr>
            <a:cxnSpLocks/>
            <a:endCxn id="3" idx="1"/>
          </p:cNvCxnSpPr>
          <p:nvPr/>
        </p:nvCxnSpPr>
        <p:spPr>
          <a:xfrm>
            <a:off x="6103209" y="2782592"/>
            <a:ext cx="1118876" cy="0"/>
          </a:xfrm>
          <a:prstGeom prst="straightConnector1">
            <a:avLst/>
          </a:prstGeom>
          <a:ln>
            <a:solidFill>
              <a:schemeClr val="accent6">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FB6CB737-7D2C-BEC3-9132-CA7741F8B73D}"/>
              </a:ext>
            </a:extLst>
          </p:cNvPr>
          <p:cNvCxnSpPr>
            <a:stCxn id="32" idx="3"/>
            <a:endCxn id="10" idx="1"/>
          </p:cNvCxnSpPr>
          <p:nvPr/>
        </p:nvCxnSpPr>
        <p:spPr>
          <a:xfrm flipV="1">
            <a:off x="6103209" y="3291800"/>
            <a:ext cx="1118876" cy="124452"/>
          </a:xfrm>
          <a:prstGeom prst="straightConnector1">
            <a:avLst/>
          </a:prstGeom>
          <a:ln>
            <a:solidFill>
              <a:schemeClr val="accent6">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00C4092F-F2E3-3F57-D0E4-A0CB505CCAD7}"/>
              </a:ext>
            </a:extLst>
          </p:cNvPr>
          <p:cNvCxnSpPr>
            <a:stCxn id="33" idx="3"/>
            <a:endCxn id="11" idx="1"/>
          </p:cNvCxnSpPr>
          <p:nvPr/>
        </p:nvCxnSpPr>
        <p:spPr>
          <a:xfrm>
            <a:off x="6102255" y="3744339"/>
            <a:ext cx="1105199" cy="195765"/>
          </a:xfrm>
          <a:prstGeom prst="straightConnector1">
            <a:avLst/>
          </a:prstGeom>
          <a:ln>
            <a:solidFill>
              <a:schemeClr val="accent6">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51" name="Straight Arrow Connector 50">
            <a:extLst>
              <a:ext uri="{FF2B5EF4-FFF2-40B4-BE49-F238E27FC236}">
                <a16:creationId xmlns:a16="http://schemas.microsoft.com/office/drawing/2014/main" id="{FC928F22-9347-CC8A-C5CB-D8064A343CBF}"/>
              </a:ext>
            </a:extLst>
          </p:cNvPr>
          <p:cNvCxnSpPr>
            <a:stCxn id="34" idx="3"/>
            <a:endCxn id="17" idx="1"/>
          </p:cNvCxnSpPr>
          <p:nvPr/>
        </p:nvCxnSpPr>
        <p:spPr>
          <a:xfrm>
            <a:off x="6101890" y="4072427"/>
            <a:ext cx="1105563" cy="462828"/>
          </a:xfrm>
          <a:prstGeom prst="straightConnector1">
            <a:avLst/>
          </a:prstGeom>
          <a:ln>
            <a:solidFill>
              <a:schemeClr val="accent6">
                <a:lumMod val="75000"/>
              </a:schemeClr>
            </a:solidFill>
            <a:tailEnd type="triangle"/>
          </a:ln>
        </p:spPr>
        <p:style>
          <a:lnRef idx="2">
            <a:schemeClr val="dk1"/>
          </a:lnRef>
          <a:fillRef idx="0">
            <a:schemeClr val="dk1"/>
          </a:fillRef>
          <a:effectRef idx="1">
            <a:schemeClr val="dk1"/>
          </a:effectRef>
          <a:fontRef idx="minor">
            <a:schemeClr val="tx1"/>
          </a:fontRef>
        </p:style>
      </p:cxnSp>
      <p:sp>
        <p:nvSpPr>
          <p:cNvPr id="69" name="Freeform 576">
            <a:extLst>
              <a:ext uri="{FF2B5EF4-FFF2-40B4-BE49-F238E27FC236}">
                <a16:creationId xmlns:a16="http://schemas.microsoft.com/office/drawing/2014/main" id="{D7F964EA-9FB0-A854-448F-12162B465ECD}"/>
              </a:ext>
            </a:extLst>
          </p:cNvPr>
          <p:cNvSpPr>
            <a:spLocks/>
          </p:cNvSpPr>
          <p:nvPr/>
        </p:nvSpPr>
        <p:spPr bwMode="auto">
          <a:xfrm>
            <a:off x="1465954" y="4967261"/>
            <a:ext cx="2722563" cy="1325563"/>
          </a:xfrm>
          <a:custGeom>
            <a:avLst/>
            <a:gdLst>
              <a:gd name="T0" fmla="*/ 454 w 5413"/>
              <a:gd name="T1" fmla="*/ 7264 h 7264"/>
              <a:gd name="T2" fmla="*/ 4959 w 5413"/>
              <a:gd name="T3" fmla="*/ 7264 h 7264"/>
              <a:gd name="T4" fmla="*/ 5413 w 5413"/>
              <a:gd name="T5" fmla="*/ 6811 h 7264"/>
              <a:gd name="T6" fmla="*/ 5413 w 5413"/>
              <a:gd name="T7" fmla="*/ 454 h 7264"/>
              <a:gd name="T8" fmla="*/ 4959 w 5413"/>
              <a:gd name="T9" fmla="*/ 0 h 7264"/>
              <a:gd name="T10" fmla="*/ 454 w 5413"/>
              <a:gd name="T11" fmla="*/ 0 h 7264"/>
              <a:gd name="T12" fmla="*/ 0 w 5413"/>
              <a:gd name="T13" fmla="*/ 454 h 7264"/>
              <a:gd name="T14" fmla="*/ 0 w 5413"/>
              <a:gd name="T15" fmla="*/ 6811 h 7264"/>
              <a:gd name="T16" fmla="*/ 454 w 5413"/>
              <a:gd name="T17" fmla="*/ 7264 h 7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3" h="7264">
                <a:moveTo>
                  <a:pt x="454" y="7264"/>
                </a:moveTo>
                <a:lnTo>
                  <a:pt x="4959" y="7264"/>
                </a:lnTo>
                <a:cubicBezTo>
                  <a:pt x="5210" y="7264"/>
                  <a:pt x="5413" y="7061"/>
                  <a:pt x="5413" y="6811"/>
                </a:cubicBezTo>
                <a:lnTo>
                  <a:pt x="5413" y="454"/>
                </a:lnTo>
                <a:cubicBezTo>
                  <a:pt x="5413" y="203"/>
                  <a:pt x="5210" y="0"/>
                  <a:pt x="4959" y="0"/>
                </a:cubicBezTo>
                <a:lnTo>
                  <a:pt x="454" y="0"/>
                </a:lnTo>
                <a:cubicBezTo>
                  <a:pt x="203" y="0"/>
                  <a:pt x="0" y="203"/>
                  <a:pt x="0" y="454"/>
                </a:cubicBezTo>
                <a:lnTo>
                  <a:pt x="0" y="6811"/>
                </a:lnTo>
                <a:cubicBezTo>
                  <a:pt x="0" y="7061"/>
                  <a:pt x="203" y="7264"/>
                  <a:pt x="454" y="7264"/>
                </a:cubicBezTo>
                <a:close/>
              </a:path>
            </a:pathLst>
          </a:custGeom>
          <a:solidFill>
            <a:srgbClr val="D1DAB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74" name="Group 73">
            <a:extLst>
              <a:ext uri="{FF2B5EF4-FFF2-40B4-BE49-F238E27FC236}">
                <a16:creationId xmlns:a16="http://schemas.microsoft.com/office/drawing/2014/main" id="{96576F32-C0AC-0081-3FAA-8E5194CF42FE}"/>
              </a:ext>
            </a:extLst>
          </p:cNvPr>
          <p:cNvGrpSpPr/>
          <p:nvPr/>
        </p:nvGrpSpPr>
        <p:grpSpPr>
          <a:xfrm>
            <a:off x="1683984" y="5078274"/>
            <a:ext cx="2311904" cy="1085610"/>
            <a:chOff x="1664320" y="5004394"/>
            <a:chExt cx="2311904" cy="368604"/>
          </a:xfrm>
        </p:grpSpPr>
        <p:sp>
          <p:nvSpPr>
            <p:cNvPr id="71" name="Rectangle 70">
              <a:extLst>
                <a:ext uri="{FF2B5EF4-FFF2-40B4-BE49-F238E27FC236}">
                  <a16:creationId xmlns:a16="http://schemas.microsoft.com/office/drawing/2014/main" id="{2C8037CC-5C91-6E12-E5B2-54B198A8247A}"/>
                </a:ext>
              </a:extLst>
            </p:cNvPr>
            <p:cNvSpPr/>
            <p:nvPr/>
          </p:nvSpPr>
          <p:spPr>
            <a:xfrm>
              <a:off x="1664320" y="5004394"/>
              <a:ext cx="2311904" cy="368350"/>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100" dirty="0">
                  <a:solidFill>
                    <a:schemeClr val="tx1"/>
                  </a:solidFill>
                </a:rPr>
                <a:t>     </a:t>
              </a:r>
              <a:r>
                <a:rPr lang="en-GB" sz="1100" b="1" dirty="0">
                  <a:solidFill>
                    <a:schemeClr val="tx1"/>
                  </a:solidFill>
                </a:rPr>
                <a:t> ISR::</a:t>
              </a:r>
            </a:p>
            <a:p>
              <a:r>
                <a:rPr lang="en-GB" sz="1100" dirty="0">
                  <a:solidFill>
                    <a:schemeClr val="tx1"/>
                  </a:solidFill>
                </a:rPr>
                <a:t>      ADC measurement</a:t>
              </a:r>
            </a:p>
            <a:p>
              <a:r>
                <a:rPr lang="en-GB" sz="1100" dirty="0">
                  <a:solidFill>
                    <a:schemeClr val="tx1"/>
                  </a:solidFill>
                </a:rPr>
                <a:t>      Fault Checks</a:t>
              </a:r>
              <a:br>
                <a:rPr lang="en-GB" sz="1100" dirty="0">
                  <a:solidFill>
                    <a:schemeClr val="tx1"/>
                  </a:solidFill>
                </a:rPr>
              </a:br>
              <a:r>
                <a:rPr lang="en-GB" sz="1100" dirty="0">
                  <a:solidFill>
                    <a:schemeClr val="tx1"/>
                  </a:solidFill>
                </a:rPr>
                <a:t>      Control Loop Execution</a:t>
              </a:r>
              <a:br>
                <a:rPr lang="en-GB" sz="1100" dirty="0">
                  <a:solidFill>
                    <a:schemeClr val="tx1"/>
                  </a:solidFill>
                </a:rPr>
              </a:br>
              <a:r>
                <a:rPr lang="en-GB" sz="1100" dirty="0">
                  <a:solidFill>
                    <a:schemeClr val="tx1"/>
                  </a:solidFill>
                </a:rPr>
                <a:t>      PWM distribution</a:t>
              </a:r>
            </a:p>
          </p:txBody>
        </p:sp>
        <p:cxnSp>
          <p:nvCxnSpPr>
            <p:cNvPr id="72" name="Straight Connector 71">
              <a:extLst>
                <a:ext uri="{FF2B5EF4-FFF2-40B4-BE49-F238E27FC236}">
                  <a16:creationId xmlns:a16="http://schemas.microsoft.com/office/drawing/2014/main" id="{AA5D034E-C885-AB9A-4DDB-9589FD1F37A1}"/>
                </a:ext>
              </a:extLst>
            </p:cNvPr>
            <p:cNvCxnSpPr/>
            <p:nvPr/>
          </p:nvCxnSpPr>
          <p:spPr>
            <a:xfrm>
              <a:off x="1751183" y="5004394"/>
              <a:ext cx="0" cy="368350"/>
            </a:xfrm>
            <a:prstGeom prst="line">
              <a:avLst/>
            </a:prstGeom>
            <a:ln w="3175"/>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65DA7AB0-6FCC-B7AC-E43C-0F39CA66A979}"/>
                </a:ext>
              </a:extLst>
            </p:cNvPr>
            <p:cNvCxnSpPr/>
            <p:nvPr/>
          </p:nvCxnSpPr>
          <p:spPr>
            <a:xfrm>
              <a:off x="3890879" y="5004648"/>
              <a:ext cx="0" cy="368350"/>
            </a:xfrm>
            <a:prstGeom prst="line">
              <a:avLst/>
            </a:prstGeom>
            <a:ln w="3175"/>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1296124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3A84E6-74E4-947D-FA7E-DD6F5EC23F17}"/>
              </a:ext>
            </a:extLst>
          </p:cNvPr>
          <p:cNvSpPr/>
          <p:nvPr/>
        </p:nvSpPr>
        <p:spPr>
          <a:xfrm>
            <a:off x="4008120" y="49292"/>
            <a:ext cx="1234440" cy="738664"/>
          </a:xfrm>
          <a:prstGeom prst="rect">
            <a:avLst/>
          </a:prstGeom>
          <a:solidFill>
            <a:srgbClr val="FFFFCC"/>
          </a:solidFill>
          <a:ln w="12700" algn="ctr">
            <a:solidFill>
              <a:srgbClr val="0A0B0F"/>
            </a:solidFill>
            <a:miter lim="800000"/>
            <a:headEnd/>
            <a:tailEnd/>
          </a:ln>
        </p:spPr>
        <p:txBody>
          <a:bodyPr wrap="square">
            <a:spAutoFit/>
          </a:bodyPr>
          <a:lstStyle/>
          <a:p>
            <a:pPr algn="ctr"/>
            <a:endParaRPr lang="en-GB" sz="1400" i="1" kern="0" dirty="0">
              <a:solidFill>
                <a:srgbClr val="0A0B0F"/>
              </a:solidFill>
              <a:latin typeface="Times New Roman" panose="02020603050405020304" pitchFamily="18" charset="0"/>
              <a:cs typeface="Times New Roman" panose="02020603050405020304" pitchFamily="18" charset="0"/>
            </a:endParaRPr>
          </a:p>
          <a:p>
            <a:pPr algn="ctr"/>
            <a:r>
              <a:rPr lang="en-GB" sz="1400" i="1" kern="0" dirty="0">
                <a:solidFill>
                  <a:srgbClr val="0A0B0F"/>
                </a:solidFill>
                <a:latin typeface="Times New Roman" panose="02020603050405020304" pitchFamily="18" charset="0"/>
                <a:cs typeface="Times New Roman" panose="02020603050405020304" pitchFamily="18" charset="0"/>
              </a:rPr>
              <a:t>INITIALIZE</a:t>
            </a:r>
          </a:p>
          <a:p>
            <a:pPr algn="ctr"/>
            <a:endParaRPr lang="en-US" sz="1400" i="1" kern="0" dirty="0">
              <a:solidFill>
                <a:srgbClr val="0A0B0F"/>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C095182A-7EB8-BAA5-FBD9-190FAE27C02F}"/>
              </a:ext>
            </a:extLst>
          </p:cNvPr>
          <p:cNvSpPr/>
          <p:nvPr/>
        </p:nvSpPr>
        <p:spPr>
          <a:xfrm>
            <a:off x="3307080" y="1467562"/>
            <a:ext cx="2636520" cy="738664"/>
          </a:xfrm>
          <a:prstGeom prst="rect">
            <a:avLst/>
          </a:prstGeom>
          <a:solidFill>
            <a:srgbClr val="FFFFCC"/>
          </a:solidFill>
          <a:ln w="12700" algn="ctr">
            <a:solidFill>
              <a:srgbClr val="0A0B0F"/>
            </a:solidFill>
            <a:miter lim="800000"/>
            <a:headEnd/>
            <a:tailEnd/>
          </a:ln>
        </p:spPr>
        <p:txBody>
          <a:bodyPr wrap="square">
            <a:spAutoFit/>
          </a:bodyPr>
          <a:lstStyle/>
          <a:p>
            <a:pPr algn="ctr"/>
            <a:endParaRPr lang="en-US" sz="1400" i="1" kern="0" dirty="0">
              <a:solidFill>
                <a:srgbClr val="0A0B0F"/>
              </a:solidFill>
              <a:latin typeface="Times New Roman" panose="02020603050405020304" pitchFamily="18" charset="0"/>
              <a:cs typeface="Times New Roman" panose="02020603050405020304" pitchFamily="18" charset="0"/>
            </a:endParaRPr>
          </a:p>
          <a:p>
            <a:pPr algn="ctr"/>
            <a:r>
              <a:rPr lang="en-US" sz="1400" i="1" kern="0" dirty="0">
                <a:solidFill>
                  <a:srgbClr val="0A0B0F"/>
                </a:solidFill>
                <a:latin typeface="Times New Roman" panose="02020603050405020304" pitchFamily="18" charset="0"/>
                <a:cs typeface="Times New Roman" panose="02020603050405020304" pitchFamily="18" charset="0"/>
              </a:rPr>
              <a:t>FAULT DETECTION</a:t>
            </a:r>
          </a:p>
          <a:p>
            <a:pPr algn="ctr"/>
            <a:endParaRPr lang="en-US" sz="1400" i="1" kern="0" dirty="0">
              <a:solidFill>
                <a:srgbClr val="0A0B0F"/>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16EA6D5B-1289-FCEC-1EA8-9FE62219C969}"/>
              </a:ext>
            </a:extLst>
          </p:cNvPr>
          <p:cNvSpPr/>
          <p:nvPr/>
        </p:nvSpPr>
        <p:spPr>
          <a:xfrm>
            <a:off x="3756660" y="4241242"/>
            <a:ext cx="1737360" cy="738664"/>
          </a:xfrm>
          <a:prstGeom prst="rect">
            <a:avLst/>
          </a:prstGeom>
          <a:solidFill>
            <a:srgbClr val="FFFFCC"/>
          </a:solidFill>
          <a:ln w="12700" algn="ctr">
            <a:solidFill>
              <a:srgbClr val="0A0B0F"/>
            </a:solidFill>
            <a:miter lim="800000"/>
            <a:headEnd/>
            <a:tailEnd/>
          </a:ln>
        </p:spPr>
        <p:txBody>
          <a:bodyPr wrap="square">
            <a:spAutoFit/>
          </a:bodyPr>
          <a:lstStyle/>
          <a:p>
            <a:pPr algn="ctr"/>
            <a:endParaRPr lang="en-US" sz="1400" i="1" kern="0" dirty="0">
              <a:solidFill>
                <a:srgbClr val="0A0B0F"/>
              </a:solidFill>
              <a:latin typeface="Times New Roman" panose="02020603050405020304" pitchFamily="18" charset="0"/>
              <a:cs typeface="Times New Roman" panose="02020603050405020304" pitchFamily="18" charset="0"/>
            </a:endParaRPr>
          </a:p>
          <a:p>
            <a:pPr algn="ctr"/>
            <a:r>
              <a:rPr lang="en-US" sz="1400" i="1" kern="0" dirty="0">
                <a:solidFill>
                  <a:srgbClr val="0A0B0F"/>
                </a:solidFill>
                <a:latin typeface="Times New Roman" panose="02020603050405020304" pitchFamily="18" charset="0"/>
                <a:cs typeface="Times New Roman" panose="02020603050405020304" pitchFamily="18" charset="0"/>
              </a:rPr>
              <a:t>SOFT START</a:t>
            </a:r>
          </a:p>
          <a:p>
            <a:pPr algn="ctr"/>
            <a:endParaRPr lang="en-US" sz="1400" i="1" kern="0" dirty="0">
              <a:solidFill>
                <a:srgbClr val="0A0B0F"/>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15E5BC3C-C429-0687-6C43-9B6843D3E439}"/>
              </a:ext>
            </a:extLst>
          </p:cNvPr>
          <p:cNvSpPr/>
          <p:nvPr/>
        </p:nvSpPr>
        <p:spPr>
          <a:xfrm>
            <a:off x="3444240" y="5964312"/>
            <a:ext cx="2362200" cy="954107"/>
          </a:xfrm>
          <a:prstGeom prst="rect">
            <a:avLst/>
          </a:prstGeom>
          <a:solidFill>
            <a:srgbClr val="FFFFCC"/>
          </a:solidFill>
          <a:ln w="12700" algn="ctr">
            <a:solidFill>
              <a:srgbClr val="0A0B0F"/>
            </a:solidFill>
            <a:miter lim="800000"/>
            <a:headEnd/>
            <a:tailEnd/>
          </a:ln>
        </p:spPr>
        <p:txBody>
          <a:bodyPr wrap="square">
            <a:spAutoFit/>
          </a:bodyPr>
          <a:lstStyle/>
          <a:p>
            <a:pPr algn="ctr"/>
            <a:endParaRPr lang="en-US" sz="1400" i="1" kern="0" dirty="0">
              <a:solidFill>
                <a:srgbClr val="0A0B0F"/>
              </a:solidFill>
              <a:latin typeface="Times New Roman" panose="02020603050405020304" pitchFamily="18" charset="0"/>
              <a:cs typeface="Times New Roman" panose="02020603050405020304" pitchFamily="18" charset="0"/>
            </a:endParaRPr>
          </a:p>
          <a:p>
            <a:pPr algn="ctr"/>
            <a:r>
              <a:rPr lang="en-US" sz="1400" i="1" kern="0" dirty="0">
                <a:solidFill>
                  <a:srgbClr val="0A0B0F"/>
                </a:solidFill>
                <a:latin typeface="Times New Roman" panose="02020603050405020304" pitchFamily="18" charset="0"/>
                <a:cs typeface="Times New Roman" panose="02020603050405020304" pitchFamily="18" charset="0"/>
              </a:rPr>
              <a:t>ONLINE (UP AND RUNNING)</a:t>
            </a:r>
          </a:p>
          <a:p>
            <a:pPr algn="ctr"/>
            <a:endParaRPr lang="en-US" sz="1400" i="1" kern="0" dirty="0">
              <a:solidFill>
                <a:srgbClr val="0A0B0F"/>
              </a:solidFill>
              <a:latin typeface="Times New Roman" panose="02020603050405020304" pitchFamily="18" charset="0"/>
              <a:cs typeface="Times New Roman" panose="02020603050405020304" pitchFamily="18" charset="0"/>
            </a:endParaRPr>
          </a:p>
        </p:txBody>
      </p:sp>
      <p:cxnSp>
        <p:nvCxnSpPr>
          <p:cNvPr id="9" name="Straight Arrow Connector 8">
            <a:extLst>
              <a:ext uri="{FF2B5EF4-FFF2-40B4-BE49-F238E27FC236}">
                <a16:creationId xmlns:a16="http://schemas.microsoft.com/office/drawing/2014/main" id="{ECCBF95C-35CA-535C-E2B2-2FB21F4DC57D}"/>
              </a:ext>
            </a:extLst>
          </p:cNvPr>
          <p:cNvCxnSpPr>
            <a:stCxn id="4" idx="2"/>
            <a:endCxn id="5" idx="0"/>
          </p:cNvCxnSpPr>
          <p:nvPr/>
        </p:nvCxnSpPr>
        <p:spPr>
          <a:xfrm>
            <a:off x="4625340" y="787956"/>
            <a:ext cx="0" cy="6796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 name="Rectangle 10">
            <a:extLst>
              <a:ext uri="{FF2B5EF4-FFF2-40B4-BE49-F238E27FC236}">
                <a16:creationId xmlns:a16="http://schemas.microsoft.com/office/drawing/2014/main" id="{F20C9052-2738-2272-1039-26D2238B1501}"/>
              </a:ext>
            </a:extLst>
          </p:cNvPr>
          <p:cNvSpPr/>
          <p:nvPr/>
        </p:nvSpPr>
        <p:spPr>
          <a:xfrm>
            <a:off x="3855720" y="2885832"/>
            <a:ext cx="1539240" cy="738664"/>
          </a:xfrm>
          <a:prstGeom prst="rect">
            <a:avLst/>
          </a:prstGeom>
          <a:solidFill>
            <a:srgbClr val="FFFFCC"/>
          </a:solidFill>
          <a:ln w="12700" algn="ctr">
            <a:solidFill>
              <a:srgbClr val="0A0B0F"/>
            </a:solidFill>
            <a:miter lim="800000"/>
            <a:headEnd/>
            <a:tailEnd/>
          </a:ln>
        </p:spPr>
        <p:txBody>
          <a:bodyPr wrap="square">
            <a:spAutoFit/>
          </a:bodyPr>
          <a:lstStyle/>
          <a:p>
            <a:pPr algn="ctr"/>
            <a:endParaRPr lang="en-US" sz="1400" i="1" kern="0" dirty="0">
              <a:solidFill>
                <a:srgbClr val="0A0B0F"/>
              </a:solidFill>
              <a:latin typeface="Times New Roman" panose="02020603050405020304" pitchFamily="18" charset="0"/>
              <a:cs typeface="Times New Roman" panose="02020603050405020304" pitchFamily="18" charset="0"/>
            </a:endParaRPr>
          </a:p>
          <a:p>
            <a:pPr algn="ctr"/>
            <a:r>
              <a:rPr lang="en-US" sz="1400" i="1" kern="0" dirty="0">
                <a:solidFill>
                  <a:srgbClr val="0A0B0F"/>
                </a:solidFill>
                <a:latin typeface="Times New Roman" panose="02020603050405020304" pitchFamily="18" charset="0"/>
                <a:cs typeface="Times New Roman" panose="02020603050405020304" pitchFamily="18" charset="0"/>
              </a:rPr>
              <a:t>STANDBY</a:t>
            </a:r>
          </a:p>
          <a:p>
            <a:pPr algn="ctr"/>
            <a:endParaRPr lang="en-US" sz="1400" i="1" kern="0" dirty="0">
              <a:solidFill>
                <a:srgbClr val="0A0B0F"/>
              </a:solidFill>
              <a:latin typeface="Times New Roman" panose="02020603050405020304" pitchFamily="18" charset="0"/>
              <a:cs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DC0433F6-C367-E6CD-70E9-FBA5DEC1144D}"/>
              </a:ext>
            </a:extLst>
          </p:cNvPr>
          <p:cNvCxnSpPr>
            <a:cxnSpLocks/>
            <a:stCxn id="5" idx="2"/>
            <a:endCxn id="11" idx="0"/>
          </p:cNvCxnSpPr>
          <p:nvPr/>
        </p:nvCxnSpPr>
        <p:spPr>
          <a:xfrm>
            <a:off x="4625340" y="2206226"/>
            <a:ext cx="0" cy="6796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76E3932B-7B40-6425-719A-52141ABD1806}"/>
              </a:ext>
            </a:extLst>
          </p:cNvPr>
          <p:cNvCxnSpPr>
            <a:cxnSpLocks/>
            <a:stCxn id="11" idx="2"/>
            <a:endCxn id="6" idx="0"/>
          </p:cNvCxnSpPr>
          <p:nvPr/>
        </p:nvCxnSpPr>
        <p:spPr>
          <a:xfrm>
            <a:off x="4625340" y="3624496"/>
            <a:ext cx="0" cy="6167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C2579DCF-49BC-9126-E303-F268CC7CBA64}"/>
              </a:ext>
            </a:extLst>
          </p:cNvPr>
          <p:cNvCxnSpPr>
            <a:cxnSpLocks/>
            <a:stCxn id="6" idx="2"/>
            <a:endCxn id="7" idx="0"/>
          </p:cNvCxnSpPr>
          <p:nvPr/>
        </p:nvCxnSpPr>
        <p:spPr>
          <a:xfrm>
            <a:off x="4625340" y="4979906"/>
            <a:ext cx="0" cy="9844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8" name="TextBox 27">
            <a:extLst>
              <a:ext uri="{FF2B5EF4-FFF2-40B4-BE49-F238E27FC236}">
                <a16:creationId xmlns:a16="http://schemas.microsoft.com/office/drawing/2014/main" id="{248D6714-7E22-76A6-9FD8-27168B8F2D1E}"/>
              </a:ext>
            </a:extLst>
          </p:cNvPr>
          <p:cNvSpPr txBox="1"/>
          <p:nvPr/>
        </p:nvSpPr>
        <p:spPr>
          <a:xfrm>
            <a:off x="4655744" y="943093"/>
            <a:ext cx="1807611" cy="338554"/>
          </a:xfrm>
          <a:prstGeom prst="rect">
            <a:avLst/>
          </a:prstGeom>
          <a:noFill/>
        </p:spPr>
        <p:txBody>
          <a:bodyPr wrap="none" rtlCol="0">
            <a:spAutoFit/>
          </a:bodyPr>
          <a:lstStyle/>
          <a:p>
            <a:r>
              <a:rPr lang="en-GB" sz="1600" dirty="0"/>
              <a:t>Initialize complete</a:t>
            </a:r>
            <a:endParaRPr lang="en-US" sz="1600" dirty="0"/>
          </a:p>
        </p:txBody>
      </p:sp>
      <p:sp>
        <p:nvSpPr>
          <p:cNvPr id="29" name="TextBox 28">
            <a:extLst>
              <a:ext uri="{FF2B5EF4-FFF2-40B4-BE49-F238E27FC236}">
                <a16:creationId xmlns:a16="http://schemas.microsoft.com/office/drawing/2014/main" id="{E0D0BC85-8B51-9018-16A7-ABD6855ACFC2}"/>
              </a:ext>
            </a:extLst>
          </p:cNvPr>
          <p:cNvSpPr txBox="1"/>
          <p:nvPr/>
        </p:nvSpPr>
        <p:spPr>
          <a:xfrm>
            <a:off x="4681648" y="2329933"/>
            <a:ext cx="1717586" cy="338554"/>
          </a:xfrm>
          <a:prstGeom prst="rect">
            <a:avLst/>
          </a:prstGeom>
          <a:noFill/>
        </p:spPr>
        <p:txBody>
          <a:bodyPr wrap="none" rtlCol="0">
            <a:spAutoFit/>
          </a:bodyPr>
          <a:lstStyle/>
          <a:p>
            <a:r>
              <a:rPr lang="en-GB" sz="1600" dirty="0"/>
              <a:t>No fault detected</a:t>
            </a:r>
            <a:endParaRPr lang="en-US" sz="1600" dirty="0"/>
          </a:p>
        </p:txBody>
      </p:sp>
      <p:sp>
        <p:nvSpPr>
          <p:cNvPr id="30" name="Oval 29">
            <a:extLst>
              <a:ext uri="{FF2B5EF4-FFF2-40B4-BE49-F238E27FC236}">
                <a16:creationId xmlns:a16="http://schemas.microsoft.com/office/drawing/2014/main" id="{9CFF596D-C812-C999-7FDA-6AD9E69A23F1}"/>
              </a:ext>
            </a:extLst>
          </p:cNvPr>
          <p:cNvSpPr/>
          <p:nvPr/>
        </p:nvSpPr>
        <p:spPr>
          <a:xfrm>
            <a:off x="1992231" y="3168246"/>
            <a:ext cx="172720" cy="173836"/>
          </a:xfrm>
          <a:prstGeom prst="ellipse">
            <a:avLst/>
          </a:prstGeom>
          <a:solidFill>
            <a:srgbClr val="FFFFCC"/>
          </a:solidFill>
          <a:ln w="12700" algn="ctr">
            <a:solidFill>
              <a:srgbClr val="0A0B0F"/>
            </a:solidFill>
            <a:miter lim="800000"/>
            <a:headEnd/>
            <a:tailEnd/>
          </a:ln>
        </p:spPr>
        <p:txBody>
          <a:bodyPr wrap="square">
            <a:spAutoFit/>
          </a:bodyPr>
          <a:lstStyle/>
          <a:p>
            <a:pPr algn="ctr"/>
            <a:endParaRPr lang="en-US" sz="1400" i="1" kern="0">
              <a:solidFill>
                <a:srgbClr val="0A0B0F"/>
              </a:solidFill>
              <a:latin typeface="Times New Roman" panose="02020603050405020304" pitchFamily="18" charset="0"/>
              <a:cs typeface="Times New Roman" panose="02020603050405020304" pitchFamily="18" charset="0"/>
            </a:endParaRPr>
          </a:p>
        </p:txBody>
      </p:sp>
      <p:sp>
        <p:nvSpPr>
          <p:cNvPr id="33" name="Oval 32">
            <a:extLst>
              <a:ext uri="{FF2B5EF4-FFF2-40B4-BE49-F238E27FC236}">
                <a16:creationId xmlns:a16="http://schemas.microsoft.com/office/drawing/2014/main" id="{99385068-AD11-47ED-AB17-247D50F70C81}"/>
              </a:ext>
            </a:extLst>
          </p:cNvPr>
          <p:cNvSpPr/>
          <p:nvPr/>
        </p:nvSpPr>
        <p:spPr>
          <a:xfrm>
            <a:off x="1992231" y="4523656"/>
            <a:ext cx="172720" cy="173836"/>
          </a:xfrm>
          <a:prstGeom prst="ellipse">
            <a:avLst/>
          </a:prstGeom>
          <a:solidFill>
            <a:srgbClr val="FFFFCC"/>
          </a:solidFill>
          <a:ln w="12700" algn="ctr">
            <a:solidFill>
              <a:srgbClr val="0A0B0F"/>
            </a:solidFill>
            <a:miter lim="800000"/>
            <a:headEnd/>
            <a:tailEnd/>
          </a:ln>
        </p:spPr>
        <p:txBody>
          <a:bodyPr wrap="square">
            <a:spAutoFit/>
          </a:bodyPr>
          <a:lstStyle/>
          <a:p>
            <a:pPr algn="ctr"/>
            <a:endParaRPr lang="en-US" sz="1400" i="1" kern="0">
              <a:solidFill>
                <a:srgbClr val="0A0B0F"/>
              </a:solidFill>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2634075C-FEF6-139B-F177-54149F718C0A}"/>
              </a:ext>
            </a:extLst>
          </p:cNvPr>
          <p:cNvSpPr txBox="1"/>
          <p:nvPr/>
        </p:nvSpPr>
        <p:spPr>
          <a:xfrm>
            <a:off x="4697043" y="3748203"/>
            <a:ext cx="2141484" cy="338554"/>
          </a:xfrm>
          <a:prstGeom prst="rect">
            <a:avLst/>
          </a:prstGeom>
          <a:noFill/>
        </p:spPr>
        <p:txBody>
          <a:bodyPr wrap="none" rtlCol="0">
            <a:spAutoFit/>
          </a:bodyPr>
          <a:lstStyle/>
          <a:p>
            <a:r>
              <a:rPr lang="en-GB" sz="1600" dirty="0"/>
              <a:t>Power Supply enabled</a:t>
            </a:r>
            <a:endParaRPr lang="en-US" sz="1600" dirty="0"/>
          </a:p>
        </p:txBody>
      </p:sp>
      <p:cxnSp>
        <p:nvCxnSpPr>
          <p:cNvPr id="36" name="Connector: Elbow 35">
            <a:extLst>
              <a:ext uri="{FF2B5EF4-FFF2-40B4-BE49-F238E27FC236}">
                <a16:creationId xmlns:a16="http://schemas.microsoft.com/office/drawing/2014/main" id="{07626ED6-97C9-E731-C2FF-55561B5919EA}"/>
              </a:ext>
            </a:extLst>
          </p:cNvPr>
          <p:cNvCxnSpPr>
            <a:stCxn id="7" idx="3"/>
            <a:endCxn id="6" idx="3"/>
          </p:cNvCxnSpPr>
          <p:nvPr/>
        </p:nvCxnSpPr>
        <p:spPr>
          <a:xfrm flipH="1" flipV="1">
            <a:off x="5494020" y="4610574"/>
            <a:ext cx="312420" cy="1830792"/>
          </a:xfrm>
          <a:prstGeom prst="bentConnector3">
            <a:avLst>
              <a:gd name="adj1" fmla="val -318308"/>
            </a:avLst>
          </a:prstGeom>
          <a:ln>
            <a:tailEnd type="triangle"/>
          </a:ln>
        </p:spPr>
        <p:style>
          <a:lnRef idx="2">
            <a:schemeClr val="dk1"/>
          </a:lnRef>
          <a:fillRef idx="0">
            <a:schemeClr val="dk1"/>
          </a:fillRef>
          <a:effectRef idx="1">
            <a:schemeClr val="dk1"/>
          </a:effectRef>
          <a:fontRef idx="minor">
            <a:schemeClr val="tx1"/>
          </a:fontRef>
        </p:style>
      </p:cxnSp>
      <p:sp>
        <p:nvSpPr>
          <p:cNvPr id="38" name="TextBox 37">
            <a:extLst>
              <a:ext uri="{FF2B5EF4-FFF2-40B4-BE49-F238E27FC236}">
                <a16:creationId xmlns:a16="http://schemas.microsoft.com/office/drawing/2014/main" id="{4026B3F7-C375-64EA-CD5D-6F243901D476}"/>
              </a:ext>
            </a:extLst>
          </p:cNvPr>
          <p:cNvSpPr txBox="1"/>
          <p:nvPr/>
        </p:nvSpPr>
        <p:spPr>
          <a:xfrm>
            <a:off x="4705987" y="5010684"/>
            <a:ext cx="2098523" cy="830997"/>
          </a:xfrm>
          <a:prstGeom prst="rect">
            <a:avLst/>
          </a:prstGeom>
          <a:noFill/>
        </p:spPr>
        <p:txBody>
          <a:bodyPr wrap="none" rtlCol="0">
            <a:spAutoFit/>
          </a:bodyPr>
          <a:lstStyle/>
          <a:p>
            <a:r>
              <a:rPr lang="en-GB" sz="1600" dirty="0"/>
              <a:t>Voltage limit = Vtarget</a:t>
            </a:r>
          </a:p>
          <a:p>
            <a:r>
              <a:rPr lang="en-GB" sz="1600" dirty="0"/>
              <a:t>Current limit = Itarget</a:t>
            </a:r>
          </a:p>
          <a:p>
            <a:r>
              <a:rPr lang="en-GB" sz="1600" dirty="0"/>
              <a:t>Power limit =Ptarget</a:t>
            </a:r>
            <a:endParaRPr lang="en-US" sz="1600" dirty="0"/>
          </a:p>
        </p:txBody>
      </p:sp>
      <p:sp>
        <p:nvSpPr>
          <p:cNvPr id="40" name="TextBox 39">
            <a:extLst>
              <a:ext uri="{FF2B5EF4-FFF2-40B4-BE49-F238E27FC236}">
                <a16:creationId xmlns:a16="http://schemas.microsoft.com/office/drawing/2014/main" id="{9212C943-CEBE-FC8F-9249-1A7D160CBE19}"/>
              </a:ext>
            </a:extLst>
          </p:cNvPr>
          <p:cNvSpPr txBox="1"/>
          <p:nvPr/>
        </p:nvSpPr>
        <p:spPr>
          <a:xfrm>
            <a:off x="6767350" y="5663727"/>
            <a:ext cx="1156470" cy="584775"/>
          </a:xfrm>
          <a:prstGeom prst="rect">
            <a:avLst/>
          </a:prstGeom>
          <a:noFill/>
        </p:spPr>
        <p:txBody>
          <a:bodyPr wrap="none" rtlCol="0">
            <a:spAutoFit/>
          </a:bodyPr>
          <a:lstStyle/>
          <a:p>
            <a:r>
              <a:rPr lang="en-GB" sz="1600" dirty="0"/>
              <a:t>I/V/P target</a:t>
            </a:r>
          </a:p>
          <a:p>
            <a:r>
              <a:rPr lang="en-GB" sz="1600" dirty="0"/>
              <a:t>changed</a:t>
            </a:r>
            <a:endParaRPr lang="en-US" sz="1600" dirty="0"/>
          </a:p>
        </p:txBody>
      </p:sp>
      <p:cxnSp>
        <p:nvCxnSpPr>
          <p:cNvPr id="42" name="Connector: Elbow 41">
            <a:extLst>
              <a:ext uri="{FF2B5EF4-FFF2-40B4-BE49-F238E27FC236}">
                <a16:creationId xmlns:a16="http://schemas.microsoft.com/office/drawing/2014/main" id="{A31D468D-9886-CA5C-BD5B-7B8C8CBF4CCF}"/>
              </a:ext>
            </a:extLst>
          </p:cNvPr>
          <p:cNvCxnSpPr>
            <a:cxnSpLocks/>
            <a:stCxn id="7" idx="2"/>
            <a:endCxn id="4" idx="3"/>
          </p:cNvCxnSpPr>
          <p:nvPr/>
        </p:nvCxnSpPr>
        <p:spPr>
          <a:xfrm rot="5400000" flipH="1" flipV="1">
            <a:off x="1684052" y="3359912"/>
            <a:ext cx="6499795" cy="617220"/>
          </a:xfrm>
          <a:prstGeom prst="bentConnector4">
            <a:avLst>
              <a:gd name="adj1" fmla="val -3517"/>
              <a:gd name="adj2" fmla="val 613240"/>
            </a:avLst>
          </a:prstGeom>
          <a:ln>
            <a:tailEnd type="triangle"/>
          </a:ln>
        </p:spPr>
        <p:style>
          <a:lnRef idx="2">
            <a:schemeClr val="dk1"/>
          </a:lnRef>
          <a:fillRef idx="0">
            <a:schemeClr val="dk1"/>
          </a:fillRef>
          <a:effectRef idx="1">
            <a:schemeClr val="dk1"/>
          </a:effectRef>
          <a:fontRef idx="minor">
            <a:schemeClr val="tx1"/>
          </a:fontRef>
        </p:style>
      </p:cxnSp>
      <p:sp>
        <p:nvSpPr>
          <p:cNvPr id="46" name="TextBox 45">
            <a:extLst>
              <a:ext uri="{FF2B5EF4-FFF2-40B4-BE49-F238E27FC236}">
                <a16:creationId xmlns:a16="http://schemas.microsoft.com/office/drawing/2014/main" id="{3D19674C-837A-89A3-623A-1AF63DC1B0BB}"/>
              </a:ext>
            </a:extLst>
          </p:cNvPr>
          <p:cNvSpPr txBox="1"/>
          <p:nvPr/>
        </p:nvSpPr>
        <p:spPr>
          <a:xfrm>
            <a:off x="4735698" y="7134562"/>
            <a:ext cx="2184765" cy="338554"/>
          </a:xfrm>
          <a:prstGeom prst="rect">
            <a:avLst/>
          </a:prstGeom>
          <a:noFill/>
        </p:spPr>
        <p:txBody>
          <a:bodyPr wrap="none" rtlCol="0">
            <a:spAutoFit/>
          </a:bodyPr>
          <a:lstStyle/>
          <a:p>
            <a:r>
              <a:rPr lang="en-GB" sz="1600" dirty="0"/>
              <a:t>Power Supply disabled</a:t>
            </a:r>
            <a:endParaRPr lang="en-US" sz="1600" dirty="0"/>
          </a:p>
        </p:txBody>
      </p:sp>
      <p:cxnSp>
        <p:nvCxnSpPr>
          <p:cNvPr id="48" name="Connector: Elbow 47">
            <a:extLst>
              <a:ext uri="{FF2B5EF4-FFF2-40B4-BE49-F238E27FC236}">
                <a16:creationId xmlns:a16="http://schemas.microsoft.com/office/drawing/2014/main" id="{63CD96F8-40C6-6E6A-8316-24D5E926339C}"/>
              </a:ext>
            </a:extLst>
          </p:cNvPr>
          <p:cNvCxnSpPr>
            <a:stCxn id="7" idx="1"/>
            <a:endCxn id="33" idx="4"/>
          </p:cNvCxnSpPr>
          <p:nvPr/>
        </p:nvCxnSpPr>
        <p:spPr>
          <a:xfrm rot="10800000">
            <a:off x="2078592" y="4697492"/>
            <a:ext cx="1365649" cy="1743874"/>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51" name="Straight Arrow Connector 50">
            <a:extLst>
              <a:ext uri="{FF2B5EF4-FFF2-40B4-BE49-F238E27FC236}">
                <a16:creationId xmlns:a16="http://schemas.microsoft.com/office/drawing/2014/main" id="{44C7373D-270E-4DA4-7EB5-73293D49DA2F}"/>
              </a:ext>
            </a:extLst>
          </p:cNvPr>
          <p:cNvCxnSpPr>
            <a:stCxn id="6" idx="1"/>
            <a:endCxn id="33" idx="6"/>
          </p:cNvCxnSpPr>
          <p:nvPr/>
        </p:nvCxnSpPr>
        <p:spPr>
          <a:xfrm flipH="1">
            <a:off x="2164951" y="4610574"/>
            <a:ext cx="159170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3" name="Straight Arrow Connector 52">
            <a:extLst>
              <a:ext uri="{FF2B5EF4-FFF2-40B4-BE49-F238E27FC236}">
                <a16:creationId xmlns:a16="http://schemas.microsoft.com/office/drawing/2014/main" id="{77DC0012-629D-4740-F71B-435AA4183D36}"/>
              </a:ext>
            </a:extLst>
          </p:cNvPr>
          <p:cNvCxnSpPr>
            <a:stCxn id="11" idx="1"/>
            <a:endCxn id="30" idx="6"/>
          </p:cNvCxnSpPr>
          <p:nvPr/>
        </p:nvCxnSpPr>
        <p:spPr>
          <a:xfrm flipH="1">
            <a:off x="2164951" y="3255164"/>
            <a:ext cx="169076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5" name="Straight Arrow Connector 54">
            <a:extLst>
              <a:ext uri="{FF2B5EF4-FFF2-40B4-BE49-F238E27FC236}">
                <a16:creationId xmlns:a16="http://schemas.microsoft.com/office/drawing/2014/main" id="{075DFB12-54F7-D080-C806-B7853EEFF018}"/>
              </a:ext>
            </a:extLst>
          </p:cNvPr>
          <p:cNvCxnSpPr>
            <a:stCxn id="33" idx="0"/>
            <a:endCxn id="30" idx="4"/>
          </p:cNvCxnSpPr>
          <p:nvPr/>
        </p:nvCxnSpPr>
        <p:spPr>
          <a:xfrm flipV="1">
            <a:off x="2078591" y="3342082"/>
            <a:ext cx="0" cy="11815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Connector: Elbow 56">
            <a:extLst>
              <a:ext uri="{FF2B5EF4-FFF2-40B4-BE49-F238E27FC236}">
                <a16:creationId xmlns:a16="http://schemas.microsoft.com/office/drawing/2014/main" id="{C91F6943-3C1B-44CA-8987-27A31BEE20C8}"/>
              </a:ext>
            </a:extLst>
          </p:cNvPr>
          <p:cNvCxnSpPr>
            <a:stCxn id="30" idx="0"/>
            <a:endCxn id="5" idx="1"/>
          </p:cNvCxnSpPr>
          <p:nvPr/>
        </p:nvCxnSpPr>
        <p:spPr>
          <a:xfrm rot="5400000" flipH="1" flipV="1">
            <a:off x="2027159" y="1888326"/>
            <a:ext cx="1331352" cy="1228489"/>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
        <p:nvSpPr>
          <p:cNvPr id="58" name="TextBox 57">
            <a:extLst>
              <a:ext uri="{FF2B5EF4-FFF2-40B4-BE49-F238E27FC236}">
                <a16:creationId xmlns:a16="http://schemas.microsoft.com/office/drawing/2014/main" id="{2C6319C5-BF2B-5F8F-E8A6-C407ADDC5E0B}"/>
              </a:ext>
            </a:extLst>
          </p:cNvPr>
          <p:cNvSpPr txBox="1"/>
          <p:nvPr/>
        </p:nvSpPr>
        <p:spPr>
          <a:xfrm>
            <a:off x="2186643" y="2987049"/>
            <a:ext cx="1464119" cy="338554"/>
          </a:xfrm>
          <a:prstGeom prst="rect">
            <a:avLst/>
          </a:prstGeom>
          <a:noFill/>
        </p:spPr>
        <p:txBody>
          <a:bodyPr wrap="none" rtlCol="0">
            <a:spAutoFit/>
          </a:bodyPr>
          <a:lstStyle/>
          <a:p>
            <a:r>
              <a:rPr lang="en-GB" sz="1600" dirty="0"/>
              <a:t>Fault detected</a:t>
            </a:r>
            <a:endParaRPr lang="en-US" sz="1600" dirty="0"/>
          </a:p>
        </p:txBody>
      </p:sp>
      <p:sp>
        <p:nvSpPr>
          <p:cNvPr id="59" name="TextBox 58">
            <a:extLst>
              <a:ext uri="{FF2B5EF4-FFF2-40B4-BE49-F238E27FC236}">
                <a16:creationId xmlns:a16="http://schemas.microsoft.com/office/drawing/2014/main" id="{1EA199C4-3883-2FA2-A5A9-FA086C8FFCE2}"/>
              </a:ext>
            </a:extLst>
          </p:cNvPr>
          <p:cNvSpPr txBox="1"/>
          <p:nvPr/>
        </p:nvSpPr>
        <p:spPr>
          <a:xfrm>
            <a:off x="2189763" y="4343922"/>
            <a:ext cx="1464119" cy="338554"/>
          </a:xfrm>
          <a:prstGeom prst="rect">
            <a:avLst/>
          </a:prstGeom>
          <a:noFill/>
        </p:spPr>
        <p:txBody>
          <a:bodyPr wrap="none" rtlCol="0">
            <a:spAutoFit/>
          </a:bodyPr>
          <a:lstStyle/>
          <a:p>
            <a:r>
              <a:rPr lang="en-GB" sz="1600" dirty="0"/>
              <a:t>Fault detected</a:t>
            </a:r>
            <a:endParaRPr lang="en-US" sz="1600" dirty="0"/>
          </a:p>
        </p:txBody>
      </p:sp>
      <p:sp>
        <p:nvSpPr>
          <p:cNvPr id="60" name="TextBox 59">
            <a:extLst>
              <a:ext uri="{FF2B5EF4-FFF2-40B4-BE49-F238E27FC236}">
                <a16:creationId xmlns:a16="http://schemas.microsoft.com/office/drawing/2014/main" id="{7845CEF4-F1BC-B980-66F4-7605874D013D}"/>
              </a:ext>
            </a:extLst>
          </p:cNvPr>
          <p:cNvSpPr txBox="1"/>
          <p:nvPr/>
        </p:nvSpPr>
        <p:spPr>
          <a:xfrm>
            <a:off x="2029356" y="6079225"/>
            <a:ext cx="1464119" cy="338554"/>
          </a:xfrm>
          <a:prstGeom prst="rect">
            <a:avLst/>
          </a:prstGeom>
          <a:noFill/>
        </p:spPr>
        <p:txBody>
          <a:bodyPr wrap="none" rtlCol="0">
            <a:spAutoFit/>
          </a:bodyPr>
          <a:lstStyle/>
          <a:p>
            <a:r>
              <a:rPr lang="en-GB" sz="1600" dirty="0"/>
              <a:t>Fault detected</a:t>
            </a:r>
            <a:endParaRPr lang="en-US" sz="1600" dirty="0"/>
          </a:p>
        </p:txBody>
      </p:sp>
    </p:spTree>
    <p:extLst>
      <p:ext uri="{BB962C8B-B14F-4D97-AF65-F5344CB8AC3E}">
        <p14:creationId xmlns:p14="http://schemas.microsoft.com/office/powerpoint/2010/main" val="1766859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458F7EE-22E1-3290-9C37-8CBF8E568F31}"/>
              </a:ext>
            </a:extLst>
          </p:cNvPr>
          <p:cNvSpPr/>
          <p:nvPr/>
        </p:nvSpPr>
        <p:spPr>
          <a:xfrm>
            <a:off x="-382277" y="-572781"/>
            <a:ext cx="10811023" cy="8056555"/>
          </a:xfrm>
          <a:prstGeom prst="rect">
            <a:avLst/>
          </a:prstGeom>
          <a:solidFill>
            <a:schemeClr val="tx2">
              <a:lumMod val="75000"/>
              <a:lumOff val="25000"/>
              <a:alpha val="25000"/>
            </a:schemeClr>
          </a:solidFill>
          <a:ln>
            <a:solidFill>
              <a:srgbClr val="1D9CE5">
                <a:lumMod val="50000"/>
              </a:srgbClr>
            </a:solidFill>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A0B0F"/>
              </a:solidFill>
              <a:effectLst/>
              <a:uLnTx/>
              <a:uFillTx/>
              <a:latin typeface="Arial Narrow" panose="020B0606020202030204" pitchFamily="34" charset="0"/>
              <a:ea typeface="+mn-ea"/>
              <a:cs typeface="+mn-cs"/>
            </a:endParaRPr>
          </a:p>
        </p:txBody>
      </p:sp>
      <p:sp>
        <p:nvSpPr>
          <p:cNvPr id="5" name="Pentagon 20">
            <a:extLst>
              <a:ext uri="{FF2B5EF4-FFF2-40B4-BE49-F238E27FC236}">
                <a16:creationId xmlns:a16="http://schemas.microsoft.com/office/drawing/2014/main" id="{402CCA8C-564C-6EFC-5BC0-ABECEC613A04}"/>
              </a:ext>
            </a:extLst>
          </p:cNvPr>
          <p:cNvSpPr/>
          <p:nvPr/>
        </p:nvSpPr>
        <p:spPr bwMode="auto">
          <a:xfrm>
            <a:off x="6213216" y="4986304"/>
            <a:ext cx="886777" cy="307777"/>
          </a:xfrm>
          <a:prstGeom prst="homePlate">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ADC</a:t>
            </a:r>
          </a:p>
        </p:txBody>
      </p:sp>
      <p:sp>
        <p:nvSpPr>
          <p:cNvPr id="6" name="Rectangle 5">
            <a:extLst>
              <a:ext uri="{FF2B5EF4-FFF2-40B4-BE49-F238E27FC236}">
                <a16:creationId xmlns:a16="http://schemas.microsoft.com/office/drawing/2014/main" id="{63346360-EB7D-4B2A-3B3C-89A7A0F7A0C8}"/>
              </a:ext>
            </a:extLst>
          </p:cNvPr>
          <p:cNvSpPr>
            <a:spLocks noChangeArrowheads="1"/>
          </p:cNvSpPr>
          <p:nvPr/>
        </p:nvSpPr>
        <p:spPr bwMode="auto">
          <a:xfrm>
            <a:off x="12100405" y="3392176"/>
            <a:ext cx="393056"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solidFill>
                  <a:srgbClr val="0A0B0F"/>
                </a:solidFill>
                <a:latin typeface="Times New Roman" panose="02020603050405020304" pitchFamily="18" charset="0"/>
                <a:cs typeface="Times New Roman" panose="02020603050405020304" pitchFamily="18" charset="0"/>
              </a:rPr>
              <a:t>V</a:t>
            </a:r>
            <a:r>
              <a:rPr lang="en-GB" sz="1600" b="0" i="1" baseline="-25000" dirty="0">
                <a:solidFill>
                  <a:srgbClr val="0A0B0F"/>
                </a:solidFill>
                <a:latin typeface="Times New Roman" panose="02020603050405020304" pitchFamily="18" charset="0"/>
                <a:cs typeface="Times New Roman" panose="02020603050405020304" pitchFamily="18" charset="0"/>
              </a:rPr>
              <a:t>OUT</a:t>
            </a:r>
            <a:endParaRPr lang="en-US" sz="1600" b="0" i="1" baseline="-25000" dirty="0">
              <a:solidFill>
                <a:srgbClr val="0A0B0F"/>
              </a:solidFill>
              <a:latin typeface="Times New Roman" panose="02020603050405020304" pitchFamily="18" charset="0"/>
              <a:cs typeface="Times New Roman" panose="02020603050405020304" pitchFamily="18" charset="0"/>
            </a:endParaRPr>
          </a:p>
        </p:txBody>
      </p:sp>
      <p:grpSp>
        <p:nvGrpSpPr>
          <p:cNvPr id="26" name="Group 25">
            <a:extLst>
              <a:ext uri="{FF2B5EF4-FFF2-40B4-BE49-F238E27FC236}">
                <a16:creationId xmlns:a16="http://schemas.microsoft.com/office/drawing/2014/main" id="{35B4D431-334A-D802-C533-063FF49C70D1}"/>
              </a:ext>
            </a:extLst>
          </p:cNvPr>
          <p:cNvGrpSpPr/>
          <p:nvPr/>
        </p:nvGrpSpPr>
        <p:grpSpPr>
          <a:xfrm>
            <a:off x="525272" y="1031297"/>
            <a:ext cx="1402255" cy="468226"/>
            <a:chOff x="525272" y="1031297"/>
            <a:chExt cx="1402255" cy="468226"/>
          </a:xfrm>
        </p:grpSpPr>
        <p:sp>
          <p:nvSpPr>
            <p:cNvPr id="10" name="Rectangle 4">
              <a:extLst>
                <a:ext uri="{FF2B5EF4-FFF2-40B4-BE49-F238E27FC236}">
                  <a16:creationId xmlns:a16="http://schemas.microsoft.com/office/drawing/2014/main" id="{28B0F6E8-B93F-B30D-5972-D97FC3E79E8D}"/>
                </a:ext>
              </a:extLst>
            </p:cNvPr>
            <p:cNvSpPr>
              <a:spLocks noChangeArrowheads="1"/>
            </p:cNvSpPr>
            <p:nvPr/>
          </p:nvSpPr>
          <p:spPr bwMode="auto">
            <a:xfrm>
              <a:off x="525272" y="1139797"/>
              <a:ext cx="786340" cy="246221"/>
            </a:xfrm>
            <a:prstGeom prst="rect">
              <a:avLst/>
            </a:prstGeom>
            <a:solidFill>
              <a:schemeClr val="accent6">
                <a:lumMod val="60000"/>
                <a:lumOff val="40000"/>
                <a:alpha val="69804"/>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GB" sz="1600" i="1" dirty="0">
                  <a:solidFill>
                    <a:srgbClr val="0A0B0F"/>
                  </a:solidFill>
                  <a:latin typeface="Times New Roman" panose="02020603050405020304" pitchFamily="18" charset="0"/>
                  <a:cs typeface="Times New Roman" panose="02020603050405020304" pitchFamily="18" charset="0"/>
                </a:rPr>
                <a:t>VLimit </a:t>
              </a:r>
              <a:endParaRPr lang="en-US" sz="1600" i="1" dirty="0">
                <a:solidFill>
                  <a:srgbClr val="0A0B0F"/>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6CF3329E-9274-3CE5-DEC1-71374D618868}"/>
                </a:ext>
              </a:extLst>
            </p:cNvPr>
            <p:cNvGrpSpPr/>
            <p:nvPr/>
          </p:nvGrpSpPr>
          <p:grpSpPr>
            <a:xfrm>
              <a:off x="1311612" y="1031297"/>
              <a:ext cx="615915" cy="468226"/>
              <a:chOff x="3724824" y="3718340"/>
              <a:chExt cx="615915" cy="468226"/>
            </a:xfrm>
          </p:grpSpPr>
          <p:sp>
            <p:nvSpPr>
              <p:cNvPr id="13" name="AutoShape 9">
                <a:extLst>
                  <a:ext uri="{FF2B5EF4-FFF2-40B4-BE49-F238E27FC236}">
                    <a16:creationId xmlns:a16="http://schemas.microsoft.com/office/drawing/2014/main" id="{AFC24D87-B0BD-D885-98B4-056090FDFB73}"/>
                  </a:ext>
                </a:extLst>
              </p:cNvPr>
              <p:cNvSpPr>
                <a:spLocks noChangeArrowheads="1"/>
              </p:cNvSpPr>
              <p:nvPr/>
            </p:nvSpPr>
            <p:spPr bwMode="auto">
              <a:xfrm>
                <a:off x="3883539" y="3718340"/>
                <a:ext cx="457200" cy="457200"/>
              </a:xfrm>
              <a:prstGeom prst="flowChartSummingJunction">
                <a:avLst/>
              </a:prstGeom>
              <a:solidFill>
                <a:srgbClr val="FFFFCC"/>
              </a:solidFill>
              <a:ln w="9525" cap="rnd">
                <a:solidFill>
                  <a:srgbClr val="000000"/>
                </a:solidFill>
                <a:round/>
                <a:headEnd/>
                <a:tailEnd/>
              </a:ln>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B06FC066-79A5-646C-73E6-789329A9BA66}"/>
                  </a:ext>
                </a:extLst>
              </p:cNvPr>
              <p:cNvSpPr>
                <a:spLocks noChangeArrowheads="1"/>
              </p:cNvSpPr>
              <p:nvPr/>
            </p:nvSpPr>
            <p:spPr bwMode="auto">
              <a:xfrm>
                <a:off x="3892684" y="3826839"/>
                <a:ext cx="157077" cy="244475"/>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C8F8F6F7-0CFA-D041-2620-24ECC806881F}"/>
                  </a:ext>
                </a:extLst>
              </p:cNvPr>
              <p:cNvSpPr>
                <a:spLocks noChangeArrowheads="1"/>
              </p:cNvSpPr>
              <p:nvPr/>
            </p:nvSpPr>
            <p:spPr bwMode="auto">
              <a:xfrm>
                <a:off x="4074498" y="3942091"/>
                <a:ext cx="68263" cy="244475"/>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rPr>
                  <a:t>-</a:t>
                </a:r>
              </a:p>
            </p:txBody>
          </p:sp>
          <p:cxnSp>
            <p:nvCxnSpPr>
              <p:cNvPr id="16" name="AutoShape 16">
                <a:extLst>
                  <a:ext uri="{FF2B5EF4-FFF2-40B4-BE49-F238E27FC236}">
                    <a16:creationId xmlns:a16="http://schemas.microsoft.com/office/drawing/2014/main" id="{623F6526-0B56-12EE-7B0C-E67917C113ED}"/>
                  </a:ext>
                </a:extLst>
              </p:cNvPr>
              <p:cNvCxnSpPr>
                <a:cxnSpLocks noChangeShapeType="1"/>
                <a:stCxn id="10" idx="3"/>
                <a:endCxn id="14" idx="1"/>
              </p:cNvCxnSpPr>
              <p:nvPr/>
            </p:nvCxnSpPr>
            <p:spPr bwMode="auto">
              <a:xfrm flipV="1">
                <a:off x="3724824" y="3949077"/>
                <a:ext cx="167860" cy="874"/>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grpSp>
      </p:grpSp>
      <p:sp>
        <p:nvSpPr>
          <p:cNvPr id="17" name="Text Box 13">
            <a:extLst>
              <a:ext uri="{FF2B5EF4-FFF2-40B4-BE49-F238E27FC236}">
                <a16:creationId xmlns:a16="http://schemas.microsoft.com/office/drawing/2014/main" id="{06A682B0-2666-FF88-551E-F02A0F023B0D}"/>
              </a:ext>
            </a:extLst>
          </p:cNvPr>
          <p:cNvSpPr txBox="1">
            <a:spLocks noChangeArrowheads="1"/>
          </p:cNvSpPr>
          <p:nvPr/>
        </p:nvSpPr>
        <p:spPr bwMode="auto">
          <a:xfrm>
            <a:off x="11541735" y="4224178"/>
            <a:ext cx="1001568" cy="475655"/>
          </a:xfrm>
          <a:prstGeom prst="rect">
            <a:avLst/>
          </a:prstGeom>
          <a:solidFill>
            <a:srgbClr val="FFFFCC"/>
          </a:solidFill>
          <a:ln w="12700" algn="ctr">
            <a:solidFill>
              <a:srgbClr val="0A0B0F"/>
            </a:solidFill>
            <a:miter lim="800000"/>
            <a:headEnd/>
            <a:tailEnd/>
          </a:ln>
        </p:spPr>
        <p:txBody>
          <a:bodyPr wrap="squar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Voltage Divider</a:t>
            </a:r>
            <a:endParaRPr kumimoji="0" lang="en-US" sz="11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cxnSp>
        <p:nvCxnSpPr>
          <p:cNvPr id="18" name="AutoShape 106">
            <a:extLst>
              <a:ext uri="{FF2B5EF4-FFF2-40B4-BE49-F238E27FC236}">
                <a16:creationId xmlns:a16="http://schemas.microsoft.com/office/drawing/2014/main" id="{64A95925-0BFC-A5C0-08D8-E7649DD0F7EE}"/>
              </a:ext>
            </a:extLst>
          </p:cNvPr>
          <p:cNvCxnSpPr>
            <a:cxnSpLocks noChangeShapeType="1"/>
            <a:stCxn id="17" idx="2"/>
            <a:endCxn id="5" idx="3"/>
          </p:cNvCxnSpPr>
          <p:nvPr/>
        </p:nvCxnSpPr>
        <p:spPr bwMode="auto">
          <a:xfrm rot="5400000">
            <a:off x="9351076" y="2448750"/>
            <a:ext cx="440360" cy="4942526"/>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19" name="Rectangle 6">
            <a:extLst>
              <a:ext uri="{FF2B5EF4-FFF2-40B4-BE49-F238E27FC236}">
                <a16:creationId xmlns:a16="http://schemas.microsoft.com/office/drawing/2014/main" id="{CED0236B-B25C-0E63-3F11-EB5A91AD4D25}"/>
              </a:ext>
            </a:extLst>
          </p:cNvPr>
          <p:cNvSpPr>
            <a:spLocks noChangeArrowheads="1"/>
          </p:cNvSpPr>
          <p:nvPr/>
        </p:nvSpPr>
        <p:spPr bwMode="auto">
          <a:xfrm>
            <a:off x="1058820" y="1411768"/>
            <a:ext cx="42319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r>
              <a:rPr lang="en-GB" sz="1600" b="0" i="1" dirty="0">
                <a:solidFill>
                  <a:srgbClr val="0A0B0F"/>
                </a:solidFill>
                <a:latin typeface="Times New Roman" panose="02020603050405020304" pitchFamily="18" charset="0"/>
                <a:cs typeface="Times New Roman" panose="02020603050405020304" pitchFamily="18" charset="0"/>
              </a:rPr>
              <a:t>input</a:t>
            </a:r>
            <a:endParaRPr lang="en-US" sz="1600" b="0" i="1" dirty="0">
              <a:solidFill>
                <a:srgbClr val="0A0B0F"/>
              </a:solidFill>
              <a:latin typeface="Times New Roman" panose="02020603050405020304" pitchFamily="18" charset="0"/>
              <a:cs typeface="Times New Roman" panose="02020603050405020304" pitchFamily="18" charset="0"/>
            </a:endParaRPr>
          </a:p>
        </p:txBody>
      </p:sp>
      <p:cxnSp>
        <p:nvCxnSpPr>
          <p:cNvPr id="20" name="AutoShape 107">
            <a:extLst>
              <a:ext uri="{FF2B5EF4-FFF2-40B4-BE49-F238E27FC236}">
                <a16:creationId xmlns:a16="http://schemas.microsoft.com/office/drawing/2014/main" id="{FB735591-2A6E-B41B-9281-E2D7B937A991}"/>
              </a:ext>
            </a:extLst>
          </p:cNvPr>
          <p:cNvCxnSpPr>
            <a:cxnSpLocks noChangeShapeType="1"/>
            <a:stCxn id="5" idx="1"/>
            <a:endCxn id="15" idx="2"/>
          </p:cNvCxnSpPr>
          <p:nvPr/>
        </p:nvCxnSpPr>
        <p:spPr bwMode="auto">
          <a:xfrm rot="10800000">
            <a:off x="1695418" y="1499523"/>
            <a:ext cx="4517798" cy="3640670"/>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30" name="AutoShape 106">
            <a:extLst>
              <a:ext uri="{FF2B5EF4-FFF2-40B4-BE49-F238E27FC236}">
                <a16:creationId xmlns:a16="http://schemas.microsoft.com/office/drawing/2014/main" id="{621F544F-CE2A-5548-0FD1-3CBC1B98F3EE}"/>
              </a:ext>
            </a:extLst>
          </p:cNvPr>
          <p:cNvCxnSpPr>
            <a:cxnSpLocks noChangeShapeType="1"/>
            <a:stCxn id="35" idx="3"/>
            <a:endCxn id="17" idx="0"/>
          </p:cNvCxnSpPr>
          <p:nvPr/>
        </p:nvCxnSpPr>
        <p:spPr bwMode="auto">
          <a:xfrm>
            <a:off x="11751286" y="3517650"/>
            <a:ext cx="291233" cy="706528"/>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35" name="Text Box 13">
            <a:extLst>
              <a:ext uri="{FF2B5EF4-FFF2-40B4-BE49-F238E27FC236}">
                <a16:creationId xmlns:a16="http://schemas.microsoft.com/office/drawing/2014/main" id="{29722A6E-95D5-313E-548C-5046C2E2D24D}"/>
              </a:ext>
            </a:extLst>
          </p:cNvPr>
          <p:cNvSpPr txBox="1">
            <a:spLocks noChangeArrowheads="1"/>
          </p:cNvSpPr>
          <p:nvPr/>
        </p:nvSpPr>
        <p:spPr bwMode="auto">
          <a:xfrm>
            <a:off x="9981262" y="3251843"/>
            <a:ext cx="1770024" cy="531614"/>
          </a:xfrm>
          <a:prstGeom prst="rect">
            <a:avLst/>
          </a:prstGeom>
          <a:solidFill>
            <a:srgbClr val="FFFFCC"/>
          </a:solidFill>
          <a:ln w="12700" algn="ctr">
            <a:solidFill>
              <a:srgbClr val="0A0B0F"/>
            </a:solidFill>
            <a:miter lim="800000"/>
            <a:headEnd/>
            <a:tailEnd/>
          </a:ln>
        </p:spPr>
        <p:txBody>
          <a:bodyPr wrap="squar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G</a:t>
            </a:r>
            <a:r>
              <a:rPr kumimoji="0" lang="en-GB" sz="1800" b="0" i="1" u="none" strike="noStrike" kern="0" cap="none" spc="0" normalizeH="0" baseline="-25000" noProof="0" dirty="0">
                <a:ln>
                  <a:noFill/>
                </a:ln>
                <a:solidFill>
                  <a:srgbClr val="0A0B0F"/>
                </a:solidFill>
                <a:effectLst/>
                <a:uLnTx/>
                <a:uFillTx/>
                <a:latin typeface="Times New Roman" panose="02020603050405020304" pitchFamily="18" charset="0"/>
                <a:cs typeface="Times New Roman" panose="02020603050405020304" pitchFamily="18" charset="0"/>
              </a:rPr>
              <a:t>P</a:t>
            </a:r>
            <a:r>
              <a:rPr kumimoji="0" lang="en-GB" sz="18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(Plant)</a:t>
            </a: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sp>
        <p:nvSpPr>
          <p:cNvPr id="36" name="Text Box 13">
            <a:extLst>
              <a:ext uri="{FF2B5EF4-FFF2-40B4-BE49-F238E27FC236}">
                <a16:creationId xmlns:a16="http://schemas.microsoft.com/office/drawing/2014/main" id="{DBE6A841-CD20-DFB0-83D3-D91F5E8CA2DE}"/>
              </a:ext>
            </a:extLst>
          </p:cNvPr>
          <p:cNvSpPr txBox="1">
            <a:spLocks noChangeArrowheads="1"/>
          </p:cNvSpPr>
          <p:nvPr/>
        </p:nvSpPr>
        <p:spPr bwMode="auto">
          <a:xfrm>
            <a:off x="9779967" y="3374874"/>
            <a:ext cx="598064" cy="279797"/>
          </a:xfrm>
          <a:prstGeom prst="rect">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wrap="square">
            <a:spAutoFit/>
          </a:bodyPr>
          <a:lstStyle>
            <a:defPPr>
              <a:defRPr lang="en-US"/>
            </a:defPPr>
            <a:lvl1pPr algn="ctr">
              <a:defRPr sz="1400" b="0" i="1">
                <a:solidFill>
                  <a:schemeClr val="tx1"/>
                </a:solidFill>
                <a:latin typeface="Times New Roman" panose="02020603050405020304" pitchFamily="18"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PWM</a:t>
            </a: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grpSp>
        <p:nvGrpSpPr>
          <p:cNvPr id="37" name="Group 36">
            <a:extLst>
              <a:ext uri="{FF2B5EF4-FFF2-40B4-BE49-F238E27FC236}">
                <a16:creationId xmlns:a16="http://schemas.microsoft.com/office/drawing/2014/main" id="{9DC67615-E69C-39CE-82E7-03134BC38895}"/>
              </a:ext>
            </a:extLst>
          </p:cNvPr>
          <p:cNvGrpSpPr/>
          <p:nvPr/>
        </p:nvGrpSpPr>
        <p:grpSpPr>
          <a:xfrm>
            <a:off x="-1154443" y="6928107"/>
            <a:ext cx="598460" cy="555669"/>
            <a:chOff x="288215" y="5696056"/>
            <a:chExt cx="598460" cy="555669"/>
          </a:xfrm>
        </p:grpSpPr>
        <p:grpSp>
          <p:nvGrpSpPr>
            <p:cNvPr id="38" name="Group 37">
              <a:extLst>
                <a:ext uri="{FF2B5EF4-FFF2-40B4-BE49-F238E27FC236}">
                  <a16:creationId xmlns:a16="http://schemas.microsoft.com/office/drawing/2014/main" id="{3A0D81EC-0BC3-F961-0292-E8C7E641A934}"/>
                </a:ext>
              </a:extLst>
            </p:cNvPr>
            <p:cNvGrpSpPr/>
            <p:nvPr/>
          </p:nvGrpSpPr>
          <p:grpSpPr>
            <a:xfrm rot="10800000">
              <a:off x="536625" y="5696056"/>
              <a:ext cx="289697" cy="199792"/>
              <a:chOff x="749385" y="2834105"/>
              <a:chExt cx="372177" cy="256676"/>
            </a:xfrm>
          </p:grpSpPr>
          <p:cxnSp>
            <p:nvCxnSpPr>
              <p:cNvPr id="50" name="Straight Connector 49">
                <a:extLst>
                  <a:ext uri="{FF2B5EF4-FFF2-40B4-BE49-F238E27FC236}">
                    <a16:creationId xmlns:a16="http://schemas.microsoft.com/office/drawing/2014/main" id="{AFAFD11D-EDCC-974F-79A6-B2F491D997FE}"/>
                  </a:ext>
                </a:extLst>
              </p:cNvPr>
              <p:cNvCxnSpPr/>
              <p:nvPr/>
            </p:nvCxnSpPr>
            <p:spPr>
              <a:xfrm>
                <a:off x="749385" y="2834105"/>
                <a:ext cx="372177" cy="0"/>
              </a:xfrm>
              <a:prstGeom prst="line">
                <a:avLst/>
              </a:prstGeom>
              <a:noFill/>
              <a:ln w="9525" cap="flat" cmpd="sng" algn="ctr">
                <a:solidFill>
                  <a:srgbClr val="0A0B0F">
                    <a:shade val="95000"/>
                    <a:satMod val="105000"/>
                  </a:srgbClr>
                </a:solidFill>
                <a:prstDash val="solid"/>
              </a:ln>
              <a:effectLst/>
            </p:spPr>
          </p:cxnSp>
          <p:sp>
            <p:nvSpPr>
              <p:cNvPr id="51" name="Isosceles Triangle 18">
                <a:extLst>
                  <a:ext uri="{FF2B5EF4-FFF2-40B4-BE49-F238E27FC236}">
                    <a16:creationId xmlns:a16="http://schemas.microsoft.com/office/drawing/2014/main" id="{A3374C02-0677-031A-66E7-5E8A2835084E}"/>
                  </a:ext>
                </a:extLst>
              </p:cNvPr>
              <p:cNvSpPr/>
              <p:nvPr/>
            </p:nvSpPr>
            <p:spPr>
              <a:xfrm>
                <a:off x="783685" y="2834105"/>
                <a:ext cx="297744" cy="256676"/>
              </a:xfrm>
              <a:prstGeom prst="triangle">
                <a:avLst/>
              </a:prstGeom>
              <a:noFill/>
              <a:ln w="9525" cap="flat" cmpd="sng" algn="ctr">
                <a:solidFill>
                  <a:srgbClr val="0A0B0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grpSp>
        <p:grpSp>
          <p:nvGrpSpPr>
            <p:cNvPr id="39" name="Group 38">
              <a:extLst>
                <a:ext uri="{FF2B5EF4-FFF2-40B4-BE49-F238E27FC236}">
                  <a16:creationId xmlns:a16="http://schemas.microsoft.com/office/drawing/2014/main" id="{5082F644-6EA5-6EE9-577B-B9C5C0B75B81}"/>
                </a:ext>
              </a:extLst>
            </p:cNvPr>
            <p:cNvGrpSpPr/>
            <p:nvPr/>
          </p:nvGrpSpPr>
          <p:grpSpPr>
            <a:xfrm flipH="1">
              <a:off x="288215" y="5714396"/>
              <a:ext cx="231758" cy="242195"/>
              <a:chOff x="3080068" y="2804372"/>
              <a:chExt cx="274638" cy="311151"/>
            </a:xfrm>
          </p:grpSpPr>
          <p:sp>
            <p:nvSpPr>
              <p:cNvPr id="48" name="Freeform 411">
                <a:extLst>
                  <a:ext uri="{FF2B5EF4-FFF2-40B4-BE49-F238E27FC236}">
                    <a16:creationId xmlns:a16="http://schemas.microsoft.com/office/drawing/2014/main" id="{F8388796-A080-3D11-5E0F-A8A72581FE54}"/>
                  </a:ext>
                </a:extLst>
              </p:cNvPr>
              <p:cNvSpPr>
                <a:spLocks/>
              </p:cNvSpPr>
              <p:nvPr/>
            </p:nvSpPr>
            <p:spPr bwMode="auto">
              <a:xfrm flipV="1">
                <a:off x="3080068" y="2932960"/>
                <a:ext cx="274638" cy="182563"/>
              </a:xfrm>
              <a:custGeom>
                <a:avLst/>
                <a:gdLst>
                  <a:gd name="T0" fmla="*/ 0 w 173"/>
                  <a:gd name="T1" fmla="*/ 115 h 115"/>
                  <a:gd name="T2" fmla="*/ 57 w 173"/>
                  <a:gd name="T3" fmla="*/ 57 h 115"/>
                  <a:gd name="T4" fmla="*/ 57 w 173"/>
                  <a:gd name="T5" fmla="*/ 115 h 115"/>
                  <a:gd name="T6" fmla="*/ 173 w 173"/>
                  <a:gd name="T7" fmla="*/ 0 h 115"/>
                </a:gdLst>
                <a:ahLst/>
                <a:cxnLst>
                  <a:cxn ang="0">
                    <a:pos x="T0" y="T1"/>
                  </a:cxn>
                  <a:cxn ang="0">
                    <a:pos x="T2" y="T3"/>
                  </a:cxn>
                  <a:cxn ang="0">
                    <a:pos x="T4" y="T5"/>
                  </a:cxn>
                  <a:cxn ang="0">
                    <a:pos x="T6" y="T7"/>
                  </a:cxn>
                </a:cxnLst>
                <a:rect l="0" t="0" r="r" b="b"/>
                <a:pathLst>
                  <a:path w="173" h="115">
                    <a:moveTo>
                      <a:pt x="0" y="115"/>
                    </a:moveTo>
                    <a:lnTo>
                      <a:pt x="57" y="57"/>
                    </a:lnTo>
                    <a:lnTo>
                      <a:pt x="57" y="115"/>
                    </a:lnTo>
                    <a:lnTo>
                      <a:pt x="173" y="0"/>
                    </a:lnTo>
                  </a:path>
                </a:pathLst>
              </a:custGeom>
              <a:noFill/>
              <a:ln w="9525" cap="flat" cmpd="sng">
                <a:solidFill>
                  <a:srgbClr val="0A0B0F"/>
                </a:solidFill>
                <a:prstDash val="solid"/>
                <a:round/>
                <a:headEn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A0B0F"/>
                  </a:solidFill>
                  <a:effectLst/>
                  <a:uLnTx/>
                  <a:uFillTx/>
                  <a:latin typeface="Calibri" panose="020F0502020204030204" pitchFamily="34" charset="0"/>
                  <a:cs typeface="Calibri" panose="020F0502020204030204" pitchFamily="34" charset="0"/>
                </a:endParaRPr>
              </a:p>
            </p:txBody>
          </p:sp>
          <p:sp>
            <p:nvSpPr>
              <p:cNvPr id="49" name="Freeform 412">
                <a:extLst>
                  <a:ext uri="{FF2B5EF4-FFF2-40B4-BE49-F238E27FC236}">
                    <a16:creationId xmlns:a16="http://schemas.microsoft.com/office/drawing/2014/main" id="{69EF19F3-7FA4-BDD2-5D7C-9277DA65AC84}"/>
                  </a:ext>
                </a:extLst>
              </p:cNvPr>
              <p:cNvSpPr>
                <a:spLocks/>
              </p:cNvSpPr>
              <p:nvPr/>
            </p:nvSpPr>
            <p:spPr bwMode="auto">
              <a:xfrm flipV="1">
                <a:off x="3080068" y="2804372"/>
                <a:ext cx="274638" cy="182563"/>
              </a:xfrm>
              <a:custGeom>
                <a:avLst/>
                <a:gdLst>
                  <a:gd name="T0" fmla="*/ 0 w 173"/>
                  <a:gd name="T1" fmla="*/ 115 h 115"/>
                  <a:gd name="T2" fmla="*/ 57 w 173"/>
                  <a:gd name="T3" fmla="*/ 57 h 115"/>
                  <a:gd name="T4" fmla="*/ 57 w 173"/>
                  <a:gd name="T5" fmla="*/ 115 h 115"/>
                  <a:gd name="T6" fmla="*/ 173 w 173"/>
                  <a:gd name="T7" fmla="*/ 0 h 115"/>
                </a:gdLst>
                <a:ahLst/>
                <a:cxnLst>
                  <a:cxn ang="0">
                    <a:pos x="T0" y="T1"/>
                  </a:cxn>
                  <a:cxn ang="0">
                    <a:pos x="T2" y="T3"/>
                  </a:cxn>
                  <a:cxn ang="0">
                    <a:pos x="T4" y="T5"/>
                  </a:cxn>
                  <a:cxn ang="0">
                    <a:pos x="T6" y="T7"/>
                  </a:cxn>
                </a:cxnLst>
                <a:rect l="0" t="0" r="r" b="b"/>
                <a:pathLst>
                  <a:path w="173" h="115">
                    <a:moveTo>
                      <a:pt x="0" y="115"/>
                    </a:moveTo>
                    <a:lnTo>
                      <a:pt x="57" y="57"/>
                    </a:lnTo>
                    <a:lnTo>
                      <a:pt x="57" y="115"/>
                    </a:lnTo>
                    <a:lnTo>
                      <a:pt x="173" y="0"/>
                    </a:lnTo>
                  </a:path>
                </a:pathLst>
              </a:custGeom>
              <a:noFill/>
              <a:ln w="9525" cap="flat" cmpd="sng">
                <a:solidFill>
                  <a:srgbClr val="0A0B0F"/>
                </a:solidFill>
                <a:prstDash val="solid"/>
                <a:round/>
                <a:headEn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A0B0F"/>
                  </a:solidFill>
                  <a:effectLst/>
                  <a:uLnTx/>
                  <a:uFillTx/>
                  <a:latin typeface="Calibri" panose="020F0502020204030204" pitchFamily="34" charset="0"/>
                  <a:cs typeface="Calibri" panose="020F0502020204030204" pitchFamily="34" charset="0"/>
                </a:endParaRPr>
              </a:p>
            </p:txBody>
          </p:sp>
        </p:grpSp>
        <p:grpSp>
          <p:nvGrpSpPr>
            <p:cNvPr id="40" name="Group 39">
              <a:extLst>
                <a:ext uri="{FF2B5EF4-FFF2-40B4-BE49-F238E27FC236}">
                  <a16:creationId xmlns:a16="http://schemas.microsoft.com/office/drawing/2014/main" id="{B675F6C9-E7D5-5D43-4FFF-D5218316BE8D}"/>
                </a:ext>
              </a:extLst>
            </p:cNvPr>
            <p:cNvGrpSpPr/>
            <p:nvPr/>
          </p:nvGrpSpPr>
          <p:grpSpPr>
            <a:xfrm>
              <a:off x="504848" y="5895848"/>
              <a:ext cx="381827" cy="355877"/>
              <a:chOff x="736779" y="4006010"/>
              <a:chExt cx="490538" cy="457200"/>
            </a:xfrm>
          </p:grpSpPr>
          <p:grpSp>
            <p:nvGrpSpPr>
              <p:cNvPr id="41" name="Group 125">
                <a:extLst>
                  <a:ext uri="{FF2B5EF4-FFF2-40B4-BE49-F238E27FC236}">
                    <a16:creationId xmlns:a16="http://schemas.microsoft.com/office/drawing/2014/main" id="{90AD2BE4-6ECE-D4EC-2360-6EEE3E79BF62}"/>
                  </a:ext>
                </a:extLst>
              </p:cNvPr>
              <p:cNvGrpSpPr>
                <a:grpSpLocks/>
              </p:cNvGrpSpPr>
              <p:nvPr/>
            </p:nvGrpSpPr>
            <p:grpSpPr bwMode="auto">
              <a:xfrm>
                <a:off x="736779" y="4006010"/>
                <a:ext cx="457200" cy="457200"/>
                <a:chOff x="1585" y="1987"/>
                <a:chExt cx="288" cy="288"/>
              </a:xfrm>
            </p:grpSpPr>
            <p:grpSp>
              <p:nvGrpSpPr>
                <p:cNvPr id="43" name="Group 126">
                  <a:extLst>
                    <a:ext uri="{FF2B5EF4-FFF2-40B4-BE49-F238E27FC236}">
                      <a16:creationId xmlns:a16="http://schemas.microsoft.com/office/drawing/2014/main" id="{B405C15E-0AD2-C095-1A27-1D29294C218D}"/>
                    </a:ext>
                  </a:extLst>
                </p:cNvPr>
                <p:cNvGrpSpPr>
                  <a:grpSpLocks/>
                </p:cNvGrpSpPr>
                <p:nvPr/>
              </p:nvGrpSpPr>
              <p:grpSpPr bwMode="auto">
                <a:xfrm>
                  <a:off x="1585" y="2160"/>
                  <a:ext cx="288" cy="115"/>
                  <a:chOff x="1152" y="2160"/>
                  <a:chExt cx="288" cy="115"/>
                </a:xfrm>
              </p:grpSpPr>
              <p:sp>
                <p:nvSpPr>
                  <p:cNvPr id="45" name="Line 127">
                    <a:extLst>
                      <a:ext uri="{FF2B5EF4-FFF2-40B4-BE49-F238E27FC236}">
                        <a16:creationId xmlns:a16="http://schemas.microsoft.com/office/drawing/2014/main" id="{4C9DC5AA-B116-175F-DB98-5AC6BC80AEF7}"/>
                      </a:ext>
                    </a:extLst>
                  </p:cNvPr>
                  <p:cNvSpPr>
                    <a:spLocks noChangeShapeType="1"/>
                  </p:cNvSpPr>
                  <p:nvPr/>
                </p:nvSpPr>
                <p:spPr bwMode="auto">
                  <a:xfrm>
                    <a:off x="1152" y="2160"/>
                    <a:ext cx="288" cy="0"/>
                  </a:xfrm>
                  <a:prstGeom prst="line">
                    <a:avLst/>
                  </a:prstGeom>
                  <a:noFill/>
                  <a:ln w="9525" cmpd="sng">
                    <a:solidFill>
                      <a:srgbClr val="0A0B0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A0B0F"/>
                      </a:solidFill>
                      <a:effectLst/>
                      <a:uLnTx/>
                      <a:uFillTx/>
                      <a:latin typeface="Calibri" panose="020F0502020204030204" pitchFamily="34" charset="0"/>
                      <a:cs typeface="Calibri" panose="020F0502020204030204" pitchFamily="34" charset="0"/>
                    </a:endParaRPr>
                  </a:p>
                </p:txBody>
              </p:sp>
              <p:sp>
                <p:nvSpPr>
                  <p:cNvPr id="46" name="Line 128">
                    <a:extLst>
                      <a:ext uri="{FF2B5EF4-FFF2-40B4-BE49-F238E27FC236}">
                        <a16:creationId xmlns:a16="http://schemas.microsoft.com/office/drawing/2014/main" id="{8A1C800B-80F3-5475-7955-E3A8A7366E6D}"/>
                      </a:ext>
                    </a:extLst>
                  </p:cNvPr>
                  <p:cNvSpPr>
                    <a:spLocks noChangeShapeType="1"/>
                  </p:cNvSpPr>
                  <p:nvPr/>
                </p:nvSpPr>
                <p:spPr bwMode="auto">
                  <a:xfrm>
                    <a:off x="1210" y="2218"/>
                    <a:ext cx="172" cy="0"/>
                  </a:xfrm>
                  <a:prstGeom prst="line">
                    <a:avLst/>
                  </a:prstGeom>
                  <a:noFill/>
                  <a:ln w="9525" cmpd="sng">
                    <a:solidFill>
                      <a:srgbClr val="0A0B0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A0B0F"/>
                      </a:solidFill>
                      <a:effectLst/>
                      <a:uLnTx/>
                      <a:uFillTx/>
                      <a:latin typeface="Calibri" panose="020F0502020204030204" pitchFamily="34" charset="0"/>
                      <a:cs typeface="Calibri" panose="020F0502020204030204" pitchFamily="34" charset="0"/>
                    </a:endParaRPr>
                  </a:p>
                </p:txBody>
              </p:sp>
              <p:sp>
                <p:nvSpPr>
                  <p:cNvPr id="47" name="Line 129">
                    <a:extLst>
                      <a:ext uri="{FF2B5EF4-FFF2-40B4-BE49-F238E27FC236}">
                        <a16:creationId xmlns:a16="http://schemas.microsoft.com/office/drawing/2014/main" id="{4B53EF74-C7BC-69E2-8B9F-E5A53557133E}"/>
                      </a:ext>
                    </a:extLst>
                  </p:cNvPr>
                  <p:cNvSpPr>
                    <a:spLocks noChangeShapeType="1"/>
                  </p:cNvSpPr>
                  <p:nvPr/>
                </p:nvSpPr>
                <p:spPr bwMode="auto">
                  <a:xfrm>
                    <a:off x="1267" y="2275"/>
                    <a:ext cx="58" cy="0"/>
                  </a:xfrm>
                  <a:prstGeom prst="line">
                    <a:avLst/>
                  </a:prstGeom>
                  <a:noFill/>
                  <a:ln w="9525" cmpd="sng">
                    <a:solidFill>
                      <a:srgbClr val="0A0B0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A0B0F"/>
                      </a:solidFill>
                      <a:effectLst/>
                      <a:uLnTx/>
                      <a:uFillTx/>
                      <a:latin typeface="Calibri" panose="020F0502020204030204" pitchFamily="34" charset="0"/>
                      <a:cs typeface="Calibri" panose="020F0502020204030204" pitchFamily="34" charset="0"/>
                    </a:endParaRPr>
                  </a:p>
                </p:txBody>
              </p:sp>
            </p:grpSp>
            <p:sp>
              <p:nvSpPr>
                <p:cNvPr id="44" name="Line 130">
                  <a:extLst>
                    <a:ext uri="{FF2B5EF4-FFF2-40B4-BE49-F238E27FC236}">
                      <a16:creationId xmlns:a16="http://schemas.microsoft.com/office/drawing/2014/main" id="{0F2D9936-6320-5C3B-B79C-A1F72AAC907E}"/>
                    </a:ext>
                  </a:extLst>
                </p:cNvPr>
                <p:cNvSpPr>
                  <a:spLocks noChangeShapeType="1"/>
                </p:cNvSpPr>
                <p:nvPr/>
              </p:nvSpPr>
              <p:spPr bwMode="auto">
                <a:xfrm flipV="1">
                  <a:off x="1728" y="1987"/>
                  <a:ext cx="0" cy="173"/>
                </a:xfrm>
                <a:prstGeom prst="line">
                  <a:avLst/>
                </a:prstGeom>
                <a:noFill/>
                <a:ln w="9525" cmpd="sng">
                  <a:solidFill>
                    <a:srgbClr val="0A0B0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A0B0F"/>
                    </a:solidFill>
                    <a:effectLst/>
                    <a:uLnTx/>
                    <a:uFillTx/>
                    <a:latin typeface="Calibri" panose="020F0502020204030204" pitchFamily="34" charset="0"/>
                    <a:cs typeface="Calibri" panose="020F0502020204030204" pitchFamily="34" charset="0"/>
                  </a:endParaRPr>
                </a:p>
              </p:txBody>
            </p:sp>
          </p:grpSp>
          <p:sp>
            <p:nvSpPr>
              <p:cNvPr id="42" name="Freeform 323">
                <a:extLst>
                  <a:ext uri="{FF2B5EF4-FFF2-40B4-BE49-F238E27FC236}">
                    <a16:creationId xmlns:a16="http://schemas.microsoft.com/office/drawing/2014/main" id="{749AFE7F-94AE-6738-D714-6F474196FB83}"/>
                  </a:ext>
                </a:extLst>
              </p:cNvPr>
              <p:cNvSpPr>
                <a:spLocks/>
              </p:cNvSpPr>
              <p:nvPr/>
            </p:nvSpPr>
            <p:spPr bwMode="auto">
              <a:xfrm>
                <a:off x="770117" y="4006010"/>
                <a:ext cx="457200" cy="274638"/>
              </a:xfrm>
              <a:custGeom>
                <a:avLst/>
                <a:gdLst>
                  <a:gd name="T0" fmla="*/ 115 w 288"/>
                  <a:gd name="T1" fmla="*/ 0 h 173"/>
                  <a:gd name="T2" fmla="*/ 0 w 288"/>
                  <a:gd name="T3" fmla="*/ 173 h 173"/>
                  <a:gd name="T4" fmla="*/ 288 w 288"/>
                  <a:gd name="T5" fmla="*/ 173 h 173"/>
                  <a:gd name="T6" fmla="*/ 115 w 288"/>
                  <a:gd name="T7" fmla="*/ 0 h 173"/>
                </a:gdLst>
                <a:ahLst/>
                <a:cxnLst>
                  <a:cxn ang="0">
                    <a:pos x="T0" y="T1"/>
                  </a:cxn>
                  <a:cxn ang="0">
                    <a:pos x="T2" y="T3"/>
                  </a:cxn>
                  <a:cxn ang="0">
                    <a:pos x="T4" y="T5"/>
                  </a:cxn>
                  <a:cxn ang="0">
                    <a:pos x="T6" y="T7"/>
                  </a:cxn>
                </a:cxnLst>
                <a:rect l="0" t="0" r="r" b="b"/>
                <a:pathLst>
                  <a:path w="288" h="173">
                    <a:moveTo>
                      <a:pt x="115" y="0"/>
                    </a:moveTo>
                    <a:lnTo>
                      <a:pt x="0" y="173"/>
                    </a:lnTo>
                    <a:lnTo>
                      <a:pt x="288" y="173"/>
                    </a:lnTo>
                    <a:lnTo>
                      <a:pt x="115" y="0"/>
                    </a:lnTo>
                    <a:close/>
                  </a:path>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cap="flat" cmpd="sng">
                    <a:solidFill>
                      <a:schemeClr val="tx1"/>
                    </a:solidFill>
                    <a:prstDash val="solid"/>
                    <a:round/>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A0B0F"/>
                  </a:solidFill>
                  <a:effectLst/>
                  <a:uLnTx/>
                  <a:uFillTx/>
                  <a:latin typeface="Calibri" panose="020F0502020204030204" pitchFamily="34" charset="0"/>
                  <a:cs typeface="Calibri" panose="020F0502020204030204" pitchFamily="34" charset="0"/>
                </a:endParaRPr>
              </a:p>
            </p:txBody>
          </p:sp>
        </p:grpSp>
      </p:grpSp>
      <p:cxnSp>
        <p:nvCxnSpPr>
          <p:cNvPr id="52" name="AutoShape 106">
            <a:extLst>
              <a:ext uri="{FF2B5EF4-FFF2-40B4-BE49-F238E27FC236}">
                <a16:creationId xmlns:a16="http://schemas.microsoft.com/office/drawing/2014/main" id="{634F063F-5C65-D27A-E4C1-E6D6107CBFCA}"/>
              </a:ext>
            </a:extLst>
          </p:cNvPr>
          <p:cNvCxnSpPr>
            <a:cxnSpLocks noChangeShapeType="1"/>
            <a:endCxn id="51" idx="3"/>
          </p:cNvCxnSpPr>
          <p:nvPr/>
        </p:nvCxnSpPr>
        <p:spPr bwMode="auto">
          <a:xfrm rot="10800000" flipV="1">
            <a:off x="-758915" y="6566995"/>
            <a:ext cx="4669748" cy="361111"/>
          </a:xfrm>
          <a:prstGeom prst="bentConnector2">
            <a:avLst/>
          </a:prstGeom>
          <a:noFill/>
          <a:ln w="12700">
            <a:solidFill>
              <a:srgbClr val="0A0B0F"/>
            </a:solidFill>
            <a:miter lim="800000"/>
            <a:headEnd type="none" w="sm" len="sm"/>
            <a:tailEnd type="none" w="med" len="med"/>
          </a:ln>
          <a:extLst>
            <a:ext uri="{909E8E84-426E-40DD-AFC4-6F175D3DCCD1}">
              <a14:hiddenFill xmlns:a14="http://schemas.microsoft.com/office/drawing/2010/main">
                <a:noFill/>
              </a14:hiddenFill>
            </a:ext>
          </a:extLst>
        </p:spPr>
      </p:cxnSp>
      <p:grpSp>
        <p:nvGrpSpPr>
          <p:cNvPr id="53" name="Group 52">
            <a:extLst>
              <a:ext uri="{FF2B5EF4-FFF2-40B4-BE49-F238E27FC236}">
                <a16:creationId xmlns:a16="http://schemas.microsoft.com/office/drawing/2014/main" id="{E9B68940-4539-4E22-D1B5-FC278F04DCB7}"/>
              </a:ext>
            </a:extLst>
          </p:cNvPr>
          <p:cNvGrpSpPr/>
          <p:nvPr/>
        </p:nvGrpSpPr>
        <p:grpSpPr>
          <a:xfrm>
            <a:off x="-619437" y="6444431"/>
            <a:ext cx="241902" cy="254029"/>
            <a:chOff x="967773" y="5397486"/>
            <a:chExt cx="241902" cy="254029"/>
          </a:xfrm>
        </p:grpSpPr>
        <p:sp>
          <p:nvSpPr>
            <p:cNvPr id="54" name="Rectangle 53">
              <a:extLst>
                <a:ext uri="{FF2B5EF4-FFF2-40B4-BE49-F238E27FC236}">
                  <a16:creationId xmlns:a16="http://schemas.microsoft.com/office/drawing/2014/main" id="{D036F0DC-6622-59E1-E4E7-47B554D6C6F5}"/>
                </a:ext>
              </a:extLst>
            </p:cNvPr>
            <p:cNvSpPr/>
            <p:nvPr/>
          </p:nvSpPr>
          <p:spPr>
            <a:xfrm>
              <a:off x="967775" y="5398726"/>
              <a:ext cx="239921" cy="252789"/>
            </a:xfrm>
            <a:prstGeom prst="rect">
              <a:avLst/>
            </a:prstGeom>
            <a:solidFill>
              <a:srgbClr val="FFD53A">
                <a:lumMod val="20000"/>
                <a:lumOff val="80000"/>
              </a:srgbClr>
            </a:solidFill>
            <a:ln w="19050" cap="flat" cmpd="sng" algn="ctr">
              <a:solidFill>
                <a:srgbClr val="0A0B0F"/>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cxnSp>
          <p:nvCxnSpPr>
            <p:cNvPr id="55" name="Straight Connector 54">
              <a:extLst>
                <a:ext uri="{FF2B5EF4-FFF2-40B4-BE49-F238E27FC236}">
                  <a16:creationId xmlns:a16="http://schemas.microsoft.com/office/drawing/2014/main" id="{0EF45CC3-92E8-31BF-8A4B-9A7D18A37D2A}"/>
                </a:ext>
              </a:extLst>
            </p:cNvPr>
            <p:cNvCxnSpPr>
              <a:cxnSpLocks/>
            </p:cNvCxnSpPr>
            <p:nvPr/>
          </p:nvCxnSpPr>
          <p:spPr>
            <a:xfrm>
              <a:off x="967773" y="5397486"/>
              <a:ext cx="241902" cy="254014"/>
            </a:xfrm>
            <a:prstGeom prst="line">
              <a:avLst/>
            </a:prstGeom>
            <a:solidFill>
              <a:srgbClr val="FFD53A">
                <a:lumMod val="20000"/>
                <a:lumOff val="80000"/>
              </a:srgbClr>
            </a:solidFill>
            <a:ln w="19050" cap="flat" cmpd="sng" algn="ctr">
              <a:solidFill>
                <a:srgbClr val="0A0B0F"/>
              </a:solidFill>
              <a:prstDash val="solid"/>
            </a:ln>
            <a:effectLst/>
          </p:spPr>
        </p:cxnSp>
        <p:cxnSp>
          <p:nvCxnSpPr>
            <p:cNvPr id="56" name="Straight Connector 55">
              <a:extLst>
                <a:ext uri="{FF2B5EF4-FFF2-40B4-BE49-F238E27FC236}">
                  <a16:creationId xmlns:a16="http://schemas.microsoft.com/office/drawing/2014/main" id="{0CCE6EA0-AA5B-1D29-2266-F3BED56A71E8}"/>
                </a:ext>
              </a:extLst>
            </p:cNvPr>
            <p:cNvCxnSpPr>
              <a:cxnSpLocks/>
            </p:cNvCxnSpPr>
            <p:nvPr/>
          </p:nvCxnSpPr>
          <p:spPr>
            <a:xfrm flipV="1">
              <a:off x="967775" y="5397500"/>
              <a:ext cx="239921" cy="254001"/>
            </a:xfrm>
            <a:prstGeom prst="line">
              <a:avLst/>
            </a:prstGeom>
            <a:solidFill>
              <a:srgbClr val="FFD53A">
                <a:lumMod val="20000"/>
                <a:lumOff val="80000"/>
              </a:srgbClr>
            </a:solidFill>
            <a:ln w="19050" cap="flat" cmpd="sng" algn="ctr">
              <a:solidFill>
                <a:srgbClr val="0A0B0F"/>
              </a:solidFill>
              <a:prstDash val="solid"/>
            </a:ln>
            <a:effectLst/>
          </p:spPr>
        </p:cxnSp>
      </p:grpSp>
      <p:sp>
        <p:nvSpPr>
          <p:cNvPr id="57" name="TextBox 56">
            <a:extLst>
              <a:ext uri="{FF2B5EF4-FFF2-40B4-BE49-F238E27FC236}">
                <a16:creationId xmlns:a16="http://schemas.microsoft.com/office/drawing/2014/main" id="{D8731848-53F4-8E15-E7F0-5A5F15DB4FCC}"/>
              </a:ext>
            </a:extLst>
          </p:cNvPr>
          <p:cNvSpPr txBox="1"/>
          <p:nvPr/>
        </p:nvSpPr>
        <p:spPr>
          <a:xfrm>
            <a:off x="-925843" y="6156700"/>
            <a:ext cx="638834" cy="307777"/>
          </a:xfrm>
          <a:prstGeom prst="rect">
            <a:avLst/>
          </a:prstGeom>
          <a:noFill/>
        </p:spPr>
        <p:txBody>
          <a:bodyPr wrap="square">
            <a:spAutoFit/>
          </a:bodyPr>
          <a:lstStyle/>
          <a:p>
            <a:pPr algn="ctr"/>
            <a:r>
              <a:rPr lang="en-US" sz="1400" i="1" dirty="0">
                <a:solidFill>
                  <a:srgbClr val="0A0B0F"/>
                </a:solidFill>
                <a:latin typeface="Times New Roman" panose="02020603050405020304" pitchFamily="18" charset="0"/>
                <a:cs typeface="Times New Roman" panose="02020603050405020304" pitchFamily="18" charset="0"/>
              </a:rPr>
              <a:t>GPIO</a:t>
            </a:r>
          </a:p>
        </p:txBody>
      </p:sp>
      <p:sp>
        <p:nvSpPr>
          <p:cNvPr id="58" name="TextBox 57">
            <a:extLst>
              <a:ext uri="{FF2B5EF4-FFF2-40B4-BE49-F238E27FC236}">
                <a16:creationId xmlns:a16="http://schemas.microsoft.com/office/drawing/2014/main" id="{7512DA3D-C5E0-7CDC-C0E2-0D121692A173}"/>
              </a:ext>
            </a:extLst>
          </p:cNvPr>
          <p:cNvSpPr txBox="1"/>
          <p:nvPr/>
        </p:nvSpPr>
        <p:spPr>
          <a:xfrm>
            <a:off x="2839774" y="5460797"/>
            <a:ext cx="3609954" cy="1880875"/>
          </a:xfrm>
          <a:prstGeom prst="rect">
            <a:avLst/>
          </a:prstGeom>
          <a:solidFill>
            <a:srgbClr val="FFFFFF"/>
          </a:solidFill>
          <a:ln w="12700">
            <a:solidFill>
              <a:srgbClr val="0A0B0F"/>
            </a:solidFill>
          </a:ln>
        </p:spPr>
        <p:txBody>
          <a:bodyPr wrap="square"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br>
              <a:rPr kumimoji="0" lang="en-US" sz="18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br>
            <a:endParaRPr kumimoji="0" lang="en-US" sz="18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sp>
        <p:nvSpPr>
          <p:cNvPr id="59" name="Text Box 13">
            <a:extLst>
              <a:ext uri="{FF2B5EF4-FFF2-40B4-BE49-F238E27FC236}">
                <a16:creationId xmlns:a16="http://schemas.microsoft.com/office/drawing/2014/main" id="{94B65697-B8DA-D8DC-AE33-8B3AC40B2813}"/>
              </a:ext>
            </a:extLst>
          </p:cNvPr>
          <p:cNvSpPr txBox="1">
            <a:spLocks noChangeArrowheads="1"/>
          </p:cNvSpPr>
          <p:nvPr/>
        </p:nvSpPr>
        <p:spPr bwMode="auto">
          <a:xfrm>
            <a:off x="10874331" y="6458115"/>
            <a:ext cx="1001568" cy="523220"/>
          </a:xfrm>
          <a:prstGeom prst="rect">
            <a:avLst/>
          </a:prstGeom>
          <a:solidFill>
            <a:srgbClr val="FFFFCC"/>
          </a:solidFill>
          <a:ln w="12700" algn="ctr">
            <a:solidFill>
              <a:srgbClr val="0A0B0F"/>
            </a:solidFill>
            <a:miter lim="800000"/>
            <a:headEnd/>
            <a:tailEnd/>
          </a:ln>
        </p:spPr>
        <p:txBody>
          <a:bodyPr wrap="squar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Voltage Divider</a:t>
            </a:r>
            <a:endParaRPr kumimoji="0" lang="en-US" sz="11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cxnSp>
        <p:nvCxnSpPr>
          <p:cNvPr id="60" name="AutoShape 106">
            <a:extLst>
              <a:ext uri="{FF2B5EF4-FFF2-40B4-BE49-F238E27FC236}">
                <a16:creationId xmlns:a16="http://schemas.microsoft.com/office/drawing/2014/main" id="{9AF2D5CC-4398-CE9A-59BB-D0FD1E63DCC9}"/>
              </a:ext>
            </a:extLst>
          </p:cNvPr>
          <p:cNvCxnSpPr>
            <a:cxnSpLocks noChangeShapeType="1"/>
            <a:endCxn id="221" idx="3"/>
          </p:cNvCxnSpPr>
          <p:nvPr/>
        </p:nvCxnSpPr>
        <p:spPr bwMode="auto">
          <a:xfrm rot="5400000">
            <a:off x="10730198" y="6532234"/>
            <a:ext cx="166497" cy="1123339"/>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61" name="Rectangle 5">
            <a:extLst>
              <a:ext uri="{FF2B5EF4-FFF2-40B4-BE49-F238E27FC236}">
                <a16:creationId xmlns:a16="http://schemas.microsoft.com/office/drawing/2014/main" id="{CE9A4858-02CC-9070-B4A2-E0A32197FF7C}"/>
              </a:ext>
            </a:extLst>
          </p:cNvPr>
          <p:cNvSpPr>
            <a:spLocks noChangeArrowheads="1"/>
          </p:cNvSpPr>
          <p:nvPr/>
        </p:nvSpPr>
        <p:spPr bwMode="auto">
          <a:xfrm>
            <a:off x="11193049" y="6023911"/>
            <a:ext cx="36388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solidFill>
                  <a:srgbClr val="0A0B0F"/>
                </a:solidFill>
                <a:latin typeface="Times New Roman" panose="02020603050405020304" pitchFamily="18" charset="0"/>
                <a:cs typeface="Times New Roman" panose="02020603050405020304" pitchFamily="18" charset="0"/>
              </a:rPr>
              <a:t>  V</a:t>
            </a:r>
            <a:r>
              <a:rPr lang="en-GB" sz="1600" b="0" i="1" baseline="-25000" dirty="0">
                <a:solidFill>
                  <a:srgbClr val="0A0B0F"/>
                </a:solidFill>
                <a:latin typeface="Times New Roman" panose="02020603050405020304" pitchFamily="18" charset="0"/>
                <a:cs typeface="Times New Roman" panose="02020603050405020304" pitchFamily="18" charset="0"/>
              </a:rPr>
              <a:t>IN</a:t>
            </a:r>
            <a:endParaRPr lang="en-US" sz="1600" b="0" i="1" baseline="-25000" dirty="0">
              <a:solidFill>
                <a:srgbClr val="0A0B0F"/>
              </a:solidFill>
              <a:latin typeface="Times New Roman" panose="02020603050405020304" pitchFamily="18" charset="0"/>
              <a:cs typeface="Times New Roman" panose="02020603050405020304" pitchFamily="18" charset="0"/>
            </a:endParaRPr>
          </a:p>
        </p:txBody>
      </p:sp>
      <p:cxnSp>
        <p:nvCxnSpPr>
          <p:cNvPr id="62" name="AutoShape 106">
            <a:extLst>
              <a:ext uri="{FF2B5EF4-FFF2-40B4-BE49-F238E27FC236}">
                <a16:creationId xmlns:a16="http://schemas.microsoft.com/office/drawing/2014/main" id="{9640BCB1-AEA4-E435-8CFC-FB96ADFC0F00}"/>
              </a:ext>
            </a:extLst>
          </p:cNvPr>
          <p:cNvCxnSpPr>
            <a:cxnSpLocks noChangeShapeType="1"/>
            <a:stCxn id="5" idx="2"/>
            <a:endCxn id="65" idx="3"/>
          </p:cNvCxnSpPr>
          <p:nvPr/>
        </p:nvCxnSpPr>
        <p:spPr bwMode="auto">
          <a:xfrm rot="5400000">
            <a:off x="5366322" y="5525657"/>
            <a:ext cx="1444915" cy="981763"/>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63" name="AutoShape 106">
            <a:extLst>
              <a:ext uri="{FF2B5EF4-FFF2-40B4-BE49-F238E27FC236}">
                <a16:creationId xmlns:a16="http://schemas.microsoft.com/office/drawing/2014/main" id="{A484DAEE-FA80-3FC2-1D1F-6896AB88199D}"/>
              </a:ext>
            </a:extLst>
          </p:cNvPr>
          <p:cNvCxnSpPr>
            <a:cxnSpLocks noChangeShapeType="1"/>
            <a:endCxn id="61" idx="2"/>
          </p:cNvCxnSpPr>
          <p:nvPr/>
        </p:nvCxnSpPr>
        <p:spPr bwMode="auto">
          <a:xfrm rot="16200000" flipV="1">
            <a:off x="11266402" y="6378721"/>
            <a:ext cx="217303" cy="125"/>
          </a:xfrm>
          <a:prstGeom prst="bentConnector3">
            <a:avLst>
              <a:gd name="adj1" fmla="val 50000"/>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grpSp>
        <p:nvGrpSpPr>
          <p:cNvPr id="64" name="Group 63">
            <a:extLst>
              <a:ext uri="{FF2B5EF4-FFF2-40B4-BE49-F238E27FC236}">
                <a16:creationId xmlns:a16="http://schemas.microsoft.com/office/drawing/2014/main" id="{0D41F570-ED75-FD9F-E90C-BD207BC2CE0A}"/>
              </a:ext>
            </a:extLst>
          </p:cNvPr>
          <p:cNvGrpSpPr/>
          <p:nvPr/>
        </p:nvGrpSpPr>
        <p:grpSpPr>
          <a:xfrm>
            <a:off x="3640912" y="6596584"/>
            <a:ext cx="1956985" cy="713978"/>
            <a:chOff x="3320765" y="5338675"/>
            <a:chExt cx="1956985" cy="462905"/>
          </a:xfrm>
        </p:grpSpPr>
        <p:sp>
          <p:nvSpPr>
            <p:cNvPr id="65" name="Text Box 12">
              <a:extLst>
                <a:ext uri="{FF2B5EF4-FFF2-40B4-BE49-F238E27FC236}">
                  <a16:creationId xmlns:a16="http://schemas.microsoft.com/office/drawing/2014/main" id="{8FE43F3D-3F14-F628-50DD-08894396DB1C}"/>
                </a:ext>
              </a:extLst>
            </p:cNvPr>
            <p:cNvSpPr txBox="1">
              <a:spLocks noChangeArrowheads="1"/>
            </p:cNvSpPr>
            <p:nvPr/>
          </p:nvSpPr>
          <p:spPr bwMode="auto">
            <a:xfrm>
              <a:off x="5093019" y="5338675"/>
              <a:ext cx="184731" cy="184664"/>
            </a:xfrm>
            <a:prstGeom prst="rect">
              <a:avLst/>
            </a:prstGeom>
            <a:noFill/>
            <a:ln w="12700">
              <a:noFill/>
              <a:miter lim="800000"/>
              <a:headEnd/>
              <a:tailEnd/>
            </a:ln>
          </p:spPr>
          <p:txBody>
            <a:bodyPr wrap="none">
              <a:no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sp>
          <p:nvSpPr>
            <p:cNvPr id="66" name="Text Box 12">
              <a:extLst>
                <a:ext uri="{FF2B5EF4-FFF2-40B4-BE49-F238E27FC236}">
                  <a16:creationId xmlns:a16="http://schemas.microsoft.com/office/drawing/2014/main" id="{F59071DB-AA44-D5CE-7377-1233ECD201B2}"/>
                </a:ext>
              </a:extLst>
            </p:cNvPr>
            <p:cNvSpPr txBox="1">
              <a:spLocks noChangeArrowheads="1"/>
            </p:cNvSpPr>
            <p:nvPr/>
          </p:nvSpPr>
          <p:spPr bwMode="auto">
            <a:xfrm>
              <a:off x="5093018" y="5523343"/>
              <a:ext cx="184731" cy="184664"/>
            </a:xfrm>
            <a:prstGeom prst="rect">
              <a:avLst/>
            </a:prstGeom>
            <a:noFill/>
            <a:ln w="12700">
              <a:noFill/>
              <a:miter lim="800000"/>
              <a:headEnd/>
              <a:tailEnd/>
            </a:ln>
          </p:spPr>
          <p:txBody>
            <a:bodyPr wrap="none">
              <a:no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sp>
          <p:nvSpPr>
            <p:cNvPr id="67" name="TextBox 66">
              <a:extLst>
                <a:ext uri="{FF2B5EF4-FFF2-40B4-BE49-F238E27FC236}">
                  <a16:creationId xmlns:a16="http://schemas.microsoft.com/office/drawing/2014/main" id="{5D295948-A0EA-E065-47EB-7AAFC950258F}"/>
                </a:ext>
              </a:extLst>
            </p:cNvPr>
            <p:cNvSpPr txBox="1"/>
            <p:nvPr/>
          </p:nvSpPr>
          <p:spPr>
            <a:xfrm>
              <a:off x="3320765" y="5340458"/>
              <a:ext cx="1944065" cy="461122"/>
            </a:xfrm>
            <a:prstGeom prst="rect">
              <a:avLst/>
            </a:prstGeom>
            <a:solidFill>
              <a:srgbClr val="FFFFFF"/>
            </a:solidFill>
            <a:ln w="12700">
              <a:solidFill>
                <a:srgbClr val="0A0B0F"/>
              </a:solidFill>
            </a:ln>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Fault Protection</a:t>
              </a:r>
            </a:p>
          </p:txBody>
        </p:sp>
      </p:grpSp>
      <p:cxnSp>
        <p:nvCxnSpPr>
          <p:cNvPr id="68" name="AutoShape 106">
            <a:extLst>
              <a:ext uri="{FF2B5EF4-FFF2-40B4-BE49-F238E27FC236}">
                <a16:creationId xmlns:a16="http://schemas.microsoft.com/office/drawing/2014/main" id="{5219D923-1067-FA3B-B039-F415E42B948A}"/>
              </a:ext>
            </a:extLst>
          </p:cNvPr>
          <p:cNvCxnSpPr>
            <a:cxnSpLocks noChangeShapeType="1"/>
            <a:stCxn id="88" idx="1"/>
            <a:endCxn id="67" idx="1"/>
          </p:cNvCxnSpPr>
          <p:nvPr/>
        </p:nvCxnSpPr>
        <p:spPr bwMode="auto">
          <a:xfrm rot="10800000" flipH="1" flipV="1">
            <a:off x="3627992" y="6264198"/>
            <a:ext cx="12919" cy="690750"/>
          </a:xfrm>
          <a:prstGeom prst="bentConnector3">
            <a:avLst>
              <a:gd name="adj1" fmla="val -1769487"/>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69" name="TextBox 68">
            <a:extLst>
              <a:ext uri="{FF2B5EF4-FFF2-40B4-BE49-F238E27FC236}">
                <a16:creationId xmlns:a16="http://schemas.microsoft.com/office/drawing/2014/main" id="{82218B6F-AC12-969C-E4D1-608C9D95B5CE}"/>
              </a:ext>
            </a:extLst>
          </p:cNvPr>
          <p:cNvSpPr txBox="1"/>
          <p:nvPr/>
        </p:nvSpPr>
        <p:spPr>
          <a:xfrm>
            <a:off x="5489492" y="5790468"/>
            <a:ext cx="932769" cy="307777"/>
          </a:xfrm>
          <a:prstGeom prst="rect">
            <a:avLst/>
          </a:prstGeom>
          <a:noFill/>
        </p:spPr>
        <p:txBody>
          <a:bodyPr wrap="square">
            <a:spAutoFit/>
          </a:bodyPr>
          <a:lstStyle/>
          <a:p>
            <a:pPr algn="ctr"/>
            <a:r>
              <a:rPr lang="en-US" sz="1400" i="1" dirty="0">
                <a:solidFill>
                  <a:srgbClr val="0A0B0F"/>
                </a:solidFill>
                <a:latin typeface="Times New Roman" panose="02020603050405020304" pitchFamily="18" charset="0"/>
                <a:cs typeface="Times New Roman" panose="02020603050405020304" pitchFamily="18" charset="0"/>
              </a:rPr>
              <a:t>TIMER</a:t>
            </a:r>
          </a:p>
        </p:txBody>
      </p:sp>
      <p:cxnSp>
        <p:nvCxnSpPr>
          <p:cNvPr id="70" name="AutoShape 106">
            <a:extLst>
              <a:ext uri="{FF2B5EF4-FFF2-40B4-BE49-F238E27FC236}">
                <a16:creationId xmlns:a16="http://schemas.microsoft.com/office/drawing/2014/main" id="{4DF8DF6E-8413-B6C3-6822-B802A089AEB6}"/>
              </a:ext>
            </a:extLst>
          </p:cNvPr>
          <p:cNvCxnSpPr>
            <a:cxnSpLocks noChangeShapeType="1"/>
            <a:stCxn id="88" idx="1"/>
            <a:endCxn id="76" idx="2"/>
          </p:cNvCxnSpPr>
          <p:nvPr/>
        </p:nvCxnSpPr>
        <p:spPr bwMode="auto">
          <a:xfrm rot="10800000">
            <a:off x="326721" y="3970058"/>
            <a:ext cx="3301273" cy="2294140"/>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71" name="Oval 70">
            <a:extLst>
              <a:ext uri="{FF2B5EF4-FFF2-40B4-BE49-F238E27FC236}">
                <a16:creationId xmlns:a16="http://schemas.microsoft.com/office/drawing/2014/main" id="{8F8A97B4-7008-7FED-19A8-BB009B48B884}"/>
              </a:ext>
            </a:extLst>
          </p:cNvPr>
          <p:cNvSpPr/>
          <p:nvPr/>
        </p:nvSpPr>
        <p:spPr>
          <a:xfrm>
            <a:off x="5760213" y="6082949"/>
            <a:ext cx="377747" cy="363864"/>
          </a:xfrm>
          <a:prstGeom prst="ellipse">
            <a:avLst/>
          </a:prstGeom>
          <a:solidFill>
            <a:srgbClr val="FFFFCC"/>
          </a:solidFill>
          <a:ln w="9525" cap="flat" cmpd="sng" algn="ctr">
            <a:solidFill>
              <a:srgbClr val="0A0B0F"/>
            </a:solid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cxnSp>
        <p:nvCxnSpPr>
          <p:cNvPr id="72" name="Straight Connector 71">
            <a:extLst>
              <a:ext uri="{FF2B5EF4-FFF2-40B4-BE49-F238E27FC236}">
                <a16:creationId xmlns:a16="http://schemas.microsoft.com/office/drawing/2014/main" id="{9BD3EFB5-65D2-90AF-18A0-0F5916ED578F}"/>
              </a:ext>
            </a:extLst>
          </p:cNvPr>
          <p:cNvCxnSpPr>
            <a:cxnSpLocks/>
          </p:cNvCxnSpPr>
          <p:nvPr/>
        </p:nvCxnSpPr>
        <p:spPr>
          <a:xfrm>
            <a:off x="5949087" y="6104743"/>
            <a:ext cx="0" cy="165600"/>
          </a:xfrm>
          <a:prstGeom prst="line">
            <a:avLst/>
          </a:prstGeom>
          <a:noFill/>
          <a:ln w="12700" cap="flat" cmpd="sng" algn="ctr">
            <a:solidFill>
              <a:srgbClr val="0A0B0F"/>
            </a:solidFill>
            <a:prstDash val="solid"/>
          </a:ln>
          <a:effectLst/>
        </p:spPr>
      </p:cxnSp>
      <p:cxnSp>
        <p:nvCxnSpPr>
          <p:cNvPr id="73" name="Straight Connector 72">
            <a:extLst>
              <a:ext uri="{FF2B5EF4-FFF2-40B4-BE49-F238E27FC236}">
                <a16:creationId xmlns:a16="http://schemas.microsoft.com/office/drawing/2014/main" id="{7F572A28-DAF5-05B9-9485-FD259CDCC8C3}"/>
              </a:ext>
            </a:extLst>
          </p:cNvPr>
          <p:cNvCxnSpPr>
            <a:cxnSpLocks/>
          </p:cNvCxnSpPr>
          <p:nvPr/>
        </p:nvCxnSpPr>
        <p:spPr>
          <a:xfrm>
            <a:off x="5943918" y="6274759"/>
            <a:ext cx="129600" cy="0"/>
          </a:xfrm>
          <a:prstGeom prst="line">
            <a:avLst/>
          </a:prstGeom>
          <a:noFill/>
          <a:ln w="12700" cap="flat" cmpd="sng" algn="ctr">
            <a:solidFill>
              <a:srgbClr val="0A0B0F"/>
            </a:solidFill>
            <a:prstDash val="solid"/>
          </a:ln>
          <a:effectLst/>
        </p:spPr>
      </p:cxnSp>
      <p:cxnSp>
        <p:nvCxnSpPr>
          <p:cNvPr id="74" name="AutoShape 106">
            <a:extLst>
              <a:ext uri="{FF2B5EF4-FFF2-40B4-BE49-F238E27FC236}">
                <a16:creationId xmlns:a16="http://schemas.microsoft.com/office/drawing/2014/main" id="{324DDA8B-9926-AD15-BBC3-10AE4F0E09BD}"/>
              </a:ext>
            </a:extLst>
          </p:cNvPr>
          <p:cNvCxnSpPr>
            <a:cxnSpLocks noChangeShapeType="1"/>
            <a:stCxn id="71" idx="2"/>
            <a:endCxn id="88" idx="3"/>
          </p:cNvCxnSpPr>
          <p:nvPr/>
        </p:nvCxnSpPr>
        <p:spPr bwMode="auto">
          <a:xfrm flipH="1" flipV="1">
            <a:off x="5584977" y="6264198"/>
            <a:ext cx="175236" cy="683"/>
          </a:xfrm>
          <a:prstGeom prst="straightConnector1">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grpSp>
        <p:nvGrpSpPr>
          <p:cNvPr id="75" name="Group 74">
            <a:extLst>
              <a:ext uri="{FF2B5EF4-FFF2-40B4-BE49-F238E27FC236}">
                <a16:creationId xmlns:a16="http://schemas.microsoft.com/office/drawing/2014/main" id="{6D10C340-D859-1079-6A02-830CE70A72DA}"/>
              </a:ext>
            </a:extLst>
          </p:cNvPr>
          <p:cNvGrpSpPr/>
          <p:nvPr/>
        </p:nvGrpSpPr>
        <p:grpSpPr>
          <a:xfrm>
            <a:off x="-271450" y="2958302"/>
            <a:ext cx="1196339" cy="1011756"/>
            <a:chOff x="1443005" y="1302373"/>
            <a:chExt cx="1196339" cy="1011756"/>
          </a:xfrm>
        </p:grpSpPr>
        <p:sp>
          <p:nvSpPr>
            <p:cNvPr id="76" name="Rectangle 75">
              <a:extLst>
                <a:ext uri="{FF2B5EF4-FFF2-40B4-BE49-F238E27FC236}">
                  <a16:creationId xmlns:a16="http://schemas.microsoft.com/office/drawing/2014/main" id="{AEFAF981-3C6A-F167-64E2-CF857E510A7D}"/>
                </a:ext>
              </a:extLst>
            </p:cNvPr>
            <p:cNvSpPr/>
            <p:nvPr/>
          </p:nvSpPr>
          <p:spPr>
            <a:xfrm>
              <a:off x="1443005" y="1302373"/>
              <a:ext cx="1196339" cy="1011756"/>
            </a:xfrm>
            <a:prstGeom prst="rect">
              <a:avLst/>
            </a:prstGeom>
            <a:solidFill>
              <a:srgbClr val="FFFFFF"/>
            </a:solidFill>
            <a:ln w="12700" cap="flat" cmpd="sng" algn="ctr">
              <a:solidFill>
                <a:srgbClr val="FFFFFF">
                  <a:lumMod val="5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grpSp>
          <p:nvGrpSpPr>
            <p:cNvPr id="77" name="Group 76">
              <a:extLst>
                <a:ext uri="{FF2B5EF4-FFF2-40B4-BE49-F238E27FC236}">
                  <a16:creationId xmlns:a16="http://schemas.microsoft.com/office/drawing/2014/main" id="{FAB20CFA-C127-58F4-DEE7-FEE61D860AD1}"/>
                </a:ext>
              </a:extLst>
            </p:cNvPr>
            <p:cNvGrpSpPr/>
            <p:nvPr/>
          </p:nvGrpSpPr>
          <p:grpSpPr>
            <a:xfrm>
              <a:off x="1567099" y="1339453"/>
              <a:ext cx="1037320" cy="937596"/>
              <a:chOff x="296937" y="2206695"/>
              <a:chExt cx="1037320" cy="937596"/>
            </a:xfrm>
          </p:grpSpPr>
          <p:grpSp>
            <p:nvGrpSpPr>
              <p:cNvPr id="78" name="Group 77">
                <a:extLst>
                  <a:ext uri="{FF2B5EF4-FFF2-40B4-BE49-F238E27FC236}">
                    <a16:creationId xmlns:a16="http://schemas.microsoft.com/office/drawing/2014/main" id="{4F67D3CF-1901-CDC1-678F-BAF3F9C45EB1}"/>
                  </a:ext>
                </a:extLst>
              </p:cNvPr>
              <p:cNvGrpSpPr/>
              <p:nvPr/>
            </p:nvGrpSpPr>
            <p:grpSpPr>
              <a:xfrm>
                <a:off x="475993" y="2524431"/>
                <a:ext cx="606862" cy="383848"/>
                <a:chOff x="475993" y="2524431"/>
                <a:chExt cx="606862" cy="383848"/>
              </a:xfrm>
            </p:grpSpPr>
            <p:cxnSp>
              <p:nvCxnSpPr>
                <p:cNvPr id="83" name="Straight Connector 82">
                  <a:extLst>
                    <a:ext uri="{FF2B5EF4-FFF2-40B4-BE49-F238E27FC236}">
                      <a16:creationId xmlns:a16="http://schemas.microsoft.com/office/drawing/2014/main" id="{7BC07934-7221-072A-DC0E-21EF25E79F9C}"/>
                    </a:ext>
                  </a:extLst>
                </p:cNvPr>
                <p:cNvCxnSpPr/>
                <p:nvPr/>
              </p:nvCxnSpPr>
              <p:spPr>
                <a:xfrm>
                  <a:off x="475993" y="2908279"/>
                  <a:ext cx="186106" cy="0"/>
                </a:xfrm>
                <a:prstGeom prst="line">
                  <a:avLst/>
                </a:prstGeom>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A17C53B6-D942-A1F4-6C98-EE88D6A0D90B}"/>
                    </a:ext>
                  </a:extLst>
                </p:cNvPr>
                <p:cNvCxnSpPr>
                  <a:cxnSpLocks/>
                </p:cNvCxnSpPr>
                <p:nvPr/>
              </p:nvCxnSpPr>
              <p:spPr>
                <a:xfrm flipV="1">
                  <a:off x="662099" y="2524431"/>
                  <a:ext cx="234650" cy="383848"/>
                </a:xfrm>
                <a:prstGeom prst="line">
                  <a:avLst/>
                </a:prstGeom>
                <a:ln/>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ED0D8144-B5BE-AB94-E716-D7B79CCD4E58}"/>
                    </a:ext>
                  </a:extLst>
                </p:cNvPr>
                <p:cNvCxnSpPr/>
                <p:nvPr/>
              </p:nvCxnSpPr>
              <p:spPr>
                <a:xfrm>
                  <a:off x="896749" y="2524431"/>
                  <a:ext cx="186106" cy="0"/>
                </a:xfrm>
                <a:prstGeom prst="line">
                  <a:avLst/>
                </a:prstGeom>
                <a:ln/>
              </p:spPr>
              <p:style>
                <a:lnRef idx="1">
                  <a:schemeClr val="dk1"/>
                </a:lnRef>
                <a:fillRef idx="0">
                  <a:schemeClr val="dk1"/>
                </a:fillRef>
                <a:effectRef idx="0">
                  <a:schemeClr val="dk1"/>
                </a:effectRef>
                <a:fontRef idx="minor">
                  <a:schemeClr val="tx1"/>
                </a:fontRef>
              </p:style>
            </p:cxnSp>
          </p:grpSp>
          <p:cxnSp>
            <p:nvCxnSpPr>
              <p:cNvPr id="79" name="Straight Arrow Connector 78">
                <a:extLst>
                  <a:ext uri="{FF2B5EF4-FFF2-40B4-BE49-F238E27FC236}">
                    <a16:creationId xmlns:a16="http://schemas.microsoft.com/office/drawing/2014/main" id="{104FF606-47FE-8B0B-9FEE-F7ED42561E5E}"/>
                  </a:ext>
                </a:extLst>
              </p:cNvPr>
              <p:cNvCxnSpPr/>
              <p:nvPr/>
            </p:nvCxnSpPr>
            <p:spPr>
              <a:xfrm>
                <a:off x="409575" y="2987457"/>
                <a:ext cx="924682" cy="0"/>
              </a:xfrm>
              <a:prstGeom prst="straightConnector1">
                <a:avLst/>
              </a:prstGeom>
              <a:noFill/>
              <a:ln w="25400" cap="rnd" cmpd="sng" algn="ctr">
                <a:solidFill>
                  <a:srgbClr val="0A0B0F"/>
                </a:solidFill>
                <a:prstDash val="solid"/>
                <a:tailEnd type="triangle"/>
              </a:ln>
              <a:effectLst/>
            </p:spPr>
          </p:cxnSp>
          <p:cxnSp>
            <p:nvCxnSpPr>
              <p:cNvPr id="80" name="Straight Arrow Connector 79">
                <a:extLst>
                  <a:ext uri="{FF2B5EF4-FFF2-40B4-BE49-F238E27FC236}">
                    <a16:creationId xmlns:a16="http://schemas.microsoft.com/office/drawing/2014/main" id="{1202AB40-9A55-BF65-8EDB-A211F26A9E2C}"/>
                  </a:ext>
                </a:extLst>
              </p:cNvPr>
              <p:cNvCxnSpPr>
                <a:cxnSpLocks/>
              </p:cNvCxnSpPr>
              <p:nvPr/>
            </p:nvCxnSpPr>
            <p:spPr>
              <a:xfrm flipV="1">
                <a:off x="409575" y="2381277"/>
                <a:ext cx="0" cy="601431"/>
              </a:xfrm>
              <a:prstGeom prst="straightConnector1">
                <a:avLst/>
              </a:prstGeom>
              <a:noFill/>
              <a:ln w="25400" cap="rnd" cmpd="sng" algn="ctr">
                <a:solidFill>
                  <a:srgbClr val="0A0B0F"/>
                </a:solidFill>
                <a:prstDash val="solid"/>
                <a:tailEnd type="triangle"/>
              </a:ln>
              <a:effectLst/>
            </p:spPr>
          </p:cxnSp>
          <p:sp>
            <p:nvSpPr>
              <p:cNvPr id="81" name="Rectangle 4">
                <a:extLst>
                  <a:ext uri="{FF2B5EF4-FFF2-40B4-BE49-F238E27FC236}">
                    <a16:creationId xmlns:a16="http://schemas.microsoft.com/office/drawing/2014/main" id="{B8D0CCFF-63F5-3097-9444-2A57C5DB2E4B}"/>
                  </a:ext>
                </a:extLst>
              </p:cNvPr>
              <p:cNvSpPr>
                <a:spLocks noChangeArrowheads="1"/>
              </p:cNvSpPr>
              <p:nvPr/>
            </p:nvSpPr>
            <p:spPr bwMode="auto">
              <a:xfrm>
                <a:off x="1181954" y="2982708"/>
                <a:ext cx="70532"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t </a:t>
                </a:r>
                <a:endParaRPr kumimoji="0" lang="en-US" sz="105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sp>
            <p:nvSpPr>
              <p:cNvPr id="82" name="Rectangle 4">
                <a:extLst>
                  <a:ext uri="{FF2B5EF4-FFF2-40B4-BE49-F238E27FC236}">
                    <a16:creationId xmlns:a16="http://schemas.microsoft.com/office/drawing/2014/main" id="{BF4BE7C0-BCDD-DFC2-D4AF-7DFE637080C4}"/>
                  </a:ext>
                </a:extLst>
              </p:cNvPr>
              <p:cNvSpPr>
                <a:spLocks noChangeArrowheads="1"/>
              </p:cNvSpPr>
              <p:nvPr/>
            </p:nvSpPr>
            <p:spPr bwMode="auto">
              <a:xfrm>
                <a:off x="296937" y="2206695"/>
                <a:ext cx="27892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REF </a:t>
                </a:r>
                <a:endParaRPr kumimoji="0" lang="en-US" sz="105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grpSp>
      </p:grpSp>
      <p:sp>
        <p:nvSpPr>
          <p:cNvPr id="86" name="Text Box 12">
            <a:extLst>
              <a:ext uri="{FF2B5EF4-FFF2-40B4-BE49-F238E27FC236}">
                <a16:creationId xmlns:a16="http://schemas.microsoft.com/office/drawing/2014/main" id="{56149BEA-A50B-DB2A-8E66-CC492A152B84}"/>
              </a:ext>
            </a:extLst>
          </p:cNvPr>
          <p:cNvSpPr txBox="1">
            <a:spLocks noChangeArrowheads="1"/>
          </p:cNvSpPr>
          <p:nvPr/>
        </p:nvSpPr>
        <p:spPr bwMode="auto">
          <a:xfrm>
            <a:off x="5400247" y="6004597"/>
            <a:ext cx="184731" cy="184664"/>
          </a:xfrm>
          <a:prstGeom prst="rect">
            <a:avLst/>
          </a:prstGeom>
          <a:noFill/>
          <a:ln w="12700">
            <a:noFill/>
            <a:miter lim="800000"/>
            <a:headEnd/>
            <a:tailEnd/>
          </a:ln>
        </p:spPr>
        <p:txBody>
          <a:bodyPr wrap="none">
            <a:no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endParaRPr lang="en-US" b="0" i="1" dirty="0">
              <a:solidFill>
                <a:srgbClr val="0A0B0F"/>
              </a:solidFill>
              <a:latin typeface="Times New Roman" panose="02020603050405020304" pitchFamily="18" charset="0"/>
              <a:cs typeface="Times New Roman" panose="02020603050405020304" pitchFamily="18" charset="0"/>
            </a:endParaRPr>
          </a:p>
        </p:txBody>
      </p:sp>
      <p:sp>
        <p:nvSpPr>
          <p:cNvPr id="87" name="Text Box 12">
            <a:extLst>
              <a:ext uri="{FF2B5EF4-FFF2-40B4-BE49-F238E27FC236}">
                <a16:creationId xmlns:a16="http://schemas.microsoft.com/office/drawing/2014/main" id="{C79DF5B1-B082-B39C-809A-3E21D4F68E23}"/>
              </a:ext>
            </a:extLst>
          </p:cNvPr>
          <p:cNvSpPr txBox="1">
            <a:spLocks noChangeArrowheads="1"/>
          </p:cNvSpPr>
          <p:nvPr/>
        </p:nvSpPr>
        <p:spPr bwMode="auto">
          <a:xfrm>
            <a:off x="5400246" y="6189265"/>
            <a:ext cx="184731" cy="184664"/>
          </a:xfrm>
          <a:prstGeom prst="rect">
            <a:avLst/>
          </a:prstGeom>
          <a:noFill/>
          <a:ln w="12700">
            <a:noFill/>
            <a:miter lim="800000"/>
            <a:headEnd/>
            <a:tailEnd/>
          </a:ln>
        </p:spPr>
        <p:txBody>
          <a:bodyPr wrap="none">
            <a:no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endParaRPr lang="en-US" b="0" i="1" dirty="0">
              <a:solidFill>
                <a:srgbClr val="0A0B0F"/>
              </a:solidFill>
              <a:latin typeface="Times New Roman" panose="02020603050405020304" pitchFamily="18" charset="0"/>
              <a:cs typeface="Times New Roman" panose="02020603050405020304" pitchFamily="18" charset="0"/>
            </a:endParaRPr>
          </a:p>
        </p:txBody>
      </p:sp>
      <p:sp>
        <p:nvSpPr>
          <p:cNvPr id="88" name="TextBox 87">
            <a:extLst>
              <a:ext uri="{FF2B5EF4-FFF2-40B4-BE49-F238E27FC236}">
                <a16:creationId xmlns:a16="http://schemas.microsoft.com/office/drawing/2014/main" id="{F3417492-994D-1A92-B07C-63F733F9F6B8}"/>
              </a:ext>
            </a:extLst>
          </p:cNvPr>
          <p:cNvSpPr txBox="1"/>
          <p:nvPr/>
        </p:nvSpPr>
        <p:spPr>
          <a:xfrm>
            <a:off x="3627993" y="6079532"/>
            <a:ext cx="1956984" cy="369332"/>
          </a:xfrm>
          <a:prstGeom prst="rect">
            <a:avLst/>
          </a:prstGeom>
          <a:solidFill>
            <a:srgbClr val="FFFFFF"/>
          </a:solidFill>
          <a:ln w="12700">
            <a:solidFill>
              <a:srgbClr val="0A0B0F"/>
            </a:solidFill>
          </a:ln>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Soft-Start</a:t>
            </a:r>
          </a:p>
        </p:txBody>
      </p:sp>
      <p:sp>
        <p:nvSpPr>
          <p:cNvPr id="90" name="Text Box 13">
            <a:extLst>
              <a:ext uri="{FF2B5EF4-FFF2-40B4-BE49-F238E27FC236}">
                <a16:creationId xmlns:a16="http://schemas.microsoft.com/office/drawing/2014/main" id="{B66B0360-AF03-F478-22B7-F2208740D497}"/>
              </a:ext>
            </a:extLst>
          </p:cNvPr>
          <p:cNvSpPr txBox="1">
            <a:spLocks noChangeArrowheads="1"/>
          </p:cNvSpPr>
          <p:nvPr/>
        </p:nvSpPr>
        <p:spPr bwMode="auto">
          <a:xfrm>
            <a:off x="10364767" y="4230374"/>
            <a:ext cx="1001568" cy="475655"/>
          </a:xfrm>
          <a:prstGeom prst="rect">
            <a:avLst/>
          </a:prstGeom>
          <a:solidFill>
            <a:srgbClr val="FFFFCC"/>
          </a:solidFill>
          <a:ln w="12700" algn="ctr">
            <a:solidFill>
              <a:srgbClr val="0A0B0F"/>
            </a:solidFill>
            <a:miter lim="800000"/>
            <a:headEnd/>
            <a:tailEnd/>
          </a:ln>
        </p:spPr>
        <p:txBody>
          <a:bodyPr wrap="squar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Current Sense</a:t>
            </a:r>
            <a:endParaRPr kumimoji="0" lang="en-US" sz="11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cxnSp>
        <p:nvCxnSpPr>
          <p:cNvPr id="91" name="Straight Arrow Connector 90">
            <a:extLst>
              <a:ext uri="{FF2B5EF4-FFF2-40B4-BE49-F238E27FC236}">
                <a16:creationId xmlns:a16="http://schemas.microsoft.com/office/drawing/2014/main" id="{1E468EAC-58B8-0D8C-8E60-F899B9BA5163}"/>
              </a:ext>
            </a:extLst>
          </p:cNvPr>
          <p:cNvCxnSpPr>
            <a:cxnSpLocks/>
            <a:stCxn id="35" idx="2"/>
            <a:endCxn id="90" idx="0"/>
          </p:cNvCxnSpPr>
          <p:nvPr/>
        </p:nvCxnSpPr>
        <p:spPr>
          <a:xfrm flipH="1">
            <a:off x="10865551" y="3783457"/>
            <a:ext cx="723" cy="446917"/>
          </a:xfrm>
          <a:prstGeom prst="straightConnector1">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92" name="Pentagon 20">
            <a:extLst>
              <a:ext uri="{FF2B5EF4-FFF2-40B4-BE49-F238E27FC236}">
                <a16:creationId xmlns:a16="http://schemas.microsoft.com/office/drawing/2014/main" id="{D0429C26-7764-45E6-BCF2-83269D8EDA7A}"/>
              </a:ext>
            </a:extLst>
          </p:cNvPr>
          <p:cNvSpPr/>
          <p:nvPr/>
        </p:nvSpPr>
        <p:spPr bwMode="auto">
          <a:xfrm>
            <a:off x="7049211" y="4692605"/>
            <a:ext cx="886777" cy="307777"/>
          </a:xfrm>
          <a:prstGeom prst="homePlate">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ADC</a:t>
            </a:r>
          </a:p>
        </p:txBody>
      </p:sp>
      <p:cxnSp>
        <p:nvCxnSpPr>
          <p:cNvPr id="93" name="Connector: Elbow 92">
            <a:extLst>
              <a:ext uri="{FF2B5EF4-FFF2-40B4-BE49-F238E27FC236}">
                <a16:creationId xmlns:a16="http://schemas.microsoft.com/office/drawing/2014/main" id="{D5C41007-EF0D-5F26-E404-DDAE82903EC2}"/>
              </a:ext>
            </a:extLst>
          </p:cNvPr>
          <p:cNvCxnSpPr>
            <a:cxnSpLocks/>
            <a:stCxn id="92" idx="2"/>
          </p:cNvCxnSpPr>
          <p:nvPr/>
        </p:nvCxnSpPr>
        <p:spPr>
          <a:xfrm rot="5400000">
            <a:off x="5574386" y="5047465"/>
            <a:ext cx="1888353" cy="1794186"/>
          </a:xfrm>
          <a:prstGeom prst="bentConnector3">
            <a:avLst>
              <a:gd name="adj1" fmla="val 100037"/>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94" name="Connector: Elbow 93">
            <a:extLst>
              <a:ext uri="{FF2B5EF4-FFF2-40B4-BE49-F238E27FC236}">
                <a16:creationId xmlns:a16="http://schemas.microsoft.com/office/drawing/2014/main" id="{6A57E436-1A27-2345-9FB8-138260ACBE45}"/>
              </a:ext>
            </a:extLst>
          </p:cNvPr>
          <p:cNvCxnSpPr>
            <a:stCxn id="90" idx="2"/>
            <a:endCxn id="92" idx="3"/>
          </p:cNvCxnSpPr>
          <p:nvPr/>
        </p:nvCxnSpPr>
        <p:spPr>
          <a:xfrm rot="5400000">
            <a:off x="9330538" y="3311480"/>
            <a:ext cx="140465" cy="2929563"/>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96" name="Rectangle 6">
            <a:extLst>
              <a:ext uri="{FF2B5EF4-FFF2-40B4-BE49-F238E27FC236}">
                <a16:creationId xmlns:a16="http://schemas.microsoft.com/office/drawing/2014/main" id="{C13EA21E-F2D8-C4F2-CE58-0CB995DC2AB0}"/>
              </a:ext>
            </a:extLst>
          </p:cNvPr>
          <p:cNvSpPr>
            <a:spLocks noChangeArrowheads="1"/>
          </p:cNvSpPr>
          <p:nvPr/>
        </p:nvSpPr>
        <p:spPr bwMode="auto">
          <a:xfrm>
            <a:off x="3827488" y="3908628"/>
            <a:ext cx="4302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r>
              <a:rPr lang="en-GB" sz="1600" b="0" i="1" dirty="0">
                <a:solidFill>
                  <a:srgbClr val="0A0B0F"/>
                </a:solidFill>
                <a:latin typeface="Times New Roman" panose="02020603050405020304" pitchFamily="18" charset="0"/>
                <a:cs typeface="Times New Roman" panose="02020603050405020304" pitchFamily="18" charset="0"/>
              </a:rPr>
              <a:t>error</a:t>
            </a:r>
            <a:endParaRPr lang="en-US" sz="1600" b="0" i="1" dirty="0">
              <a:solidFill>
                <a:srgbClr val="0A0B0F"/>
              </a:solidFill>
              <a:latin typeface="Times New Roman" panose="02020603050405020304" pitchFamily="18" charset="0"/>
              <a:cs typeface="Times New Roman" panose="02020603050405020304" pitchFamily="18" charset="0"/>
            </a:endParaRPr>
          </a:p>
        </p:txBody>
      </p:sp>
      <p:sp>
        <p:nvSpPr>
          <p:cNvPr id="98" name="AutoShape 9">
            <a:extLst>
              <a:ext uri="{FF2B5EF4-FFF2-40B4-BE49-F238E27FC236}">
                <a16:creationId xmlns:a16="http://schemas.microsoft.com/office/drawing/2014/main" id="{D9B47352-ED69-F124-AAA8-9BE3056871CA}"/>
              </a:ext>
            </a:extLst>
          </p:cNvPr>
          <p:cNvSpPr>
            <a:spLocks noChangeArrowheads="1"/>
          </p:cNvSpPr>
          <p:nvPr/>
        </p:nvSpPr>
        <p:spPr bwMode="auto">
          <a:xfrm>
            <a:off x="3231362" y="3959427"/>
            <a:ext cx="457200" cy="457200"/>
          </a:xfrm>
          <a:prstGeom prst="flowChartSummingJunction">
            <a:avLst/>
          </a:prstGeom>
          <a:solidFill>
            <a:srgbClr val="FFFFCC"/>
          </a:solidFill>
          <a:ln w="9525" cap="rnd">
            <a:solidFill>
              <a:srgbClr val="000000"/>
            </a:solidFill>
            <a:round/>
            <a:headEnd/>
            <a:tailEnd/>
          </a:ln>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endParaRPr>
          </a:p>
        </p:txBody>
      </p:sp>
      <p:sp>
        <p:nvSpPr>
          <p:cNvPr id="99" name="Rectangle 98">
            <a:extLst>
              <a:ext uri="{FF2B5EF4-FFF2-40B4-BE49-F238E27FC236}">
                <a16:creationId xmlns:a16="http://schemas.microsoft.com/office/drawing/2014/main" id="{DC66604B-4CF4-390D-0E06-E8E45F9B0BA5}"/>
              </a:ext>
            </a:extLst>
          </p:cNvPr>
          <p:cNvSpPr>
            <a:spLocks noChangeArrowheads="1"/>
          </p:cNvSpPr>
          <p:nvPr/>
        </p:nvSpPr>
        <p:spPr bwMode="auto">
          <a:xfrm>
            <a:off x="3250412" y="4065790"/>
            <a:ext cx="119063" cy="244475"/>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rPr>
              <a:t>+</a:t>
            </a:r>
          </a:p>
        </p:txBody>
      </p:sp>
      <p:sp>
        <p:nvSpPr>
          <p:cNvPr id="100" name="Rectangle 99">
            <a:extLst>
              <a:ext uri="{FF2B5EF4-FFF2-40B4-BE49-F238E27FC236}">
                <a16:creationId xmlns:a16="http://schemas.microsoft.com/office/drawing/2014/main" id="{F16FDCB4-8434-A598-D041-7660F74E4CFF}"/>
              </a:ext>
            </a:extLst>
          </p:cNvPr>
          <p:cNvSpPr>
            <a:spLocks noChangeArrowheads="1"/>
          </p:cNvSpPr>
          <p:nvPr/>
        </p:nvSpPr>
        <p:spPr bwMode="auto">
          <a:xfrm>
            <a:off x="3421862" y="4165802"/>
            <a:ext cx="68263" cy="244475"/>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rPr>
              <a:t>-</a:t>
            </a:r>
          </a:p>
        </p:txBody>
      </p:sp>
      <mc:AlternateContent xmlns:mc="http://schemas.openxmlformats.org/markup-compatibility/2006" xmlns:a14="http://schemas.microsoft.com/office/drawing/2010/main">
        <mc:Choice Requires="a14">
          <p:sp>
            <p:nvSpPr>
              <p:cNvPr id="101" name="Text Box 12">
                <a:extLst>
                  <a:ext uri="{FF2B5EF4-FFF2-40B4-BE49-F238E27FC236}">
                    <a16:creationId xmlns:a16="http://schemas.microsoft.com/office/drawing/2014/main" id="{C51CF559-91FB-7B7C-0431-2B61CA9D14BB}"/>
                  </a:ext>
                </a:extLst>
              </p:cNvPr>
              <p:cNvSpPr txBox="1">
                <a:spLocks noChangeArrowheads="1"/>
              </p:cNvSpPr>
              <p:nvPr/>
            </p:nvSpPr>
            <p:spPr bwMode="auto">
              <a:xfrm>
                <a:off x="4309101" y="3891165"/>
                <a:ext cx="1273105" cy="584775"/>
              </a:xfrm>
              <a:prstGeom prst="rect">
                <a:avLst/>
              </a:prstGeom>
              <a:solidFill>
                <a:srgbClr val="FFFFCC"/>
              </a:solidFill>
              <a:ln w="12700">
                <a:solidFill>
                  <a:srgbClr val="0A0B0F"/>
                </a:solidFill>
                <a:miter lim="800000"/>
                <a:headEnd/>
                <a:tailEnd/>
              </a:ln>
            </p:spPr>
            <p:txBody>
              <a:bodyPr wrap="non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de-DE" sz="1800" b="0" i="1" u="none" strike="noStrike" kern="0" cap="none" spc="0" normalizeH="0" baseline="0" noProof="0">
                              <a:ln>
                                <a:noFill/>
                              </a:ln>
                              <a:solidFill>
                                <a:srgbClr val="0A0B0F"/>
                              </a:solidFill>
                              <a:effectLst/>
                              <a:uLnTx/>
                              <a:uFillTx/>
                              <a:latin typeface="Cambria Math" panose="02040503050406030204" pitchFamily="18" charset="0"/>
                            </a:rPr>
                          </m:ctrlPr>
                        </m:sSubPr>
                        <m:e>
                          <m:r>
                            <a:rPr kumimoji="0" lang="de-DE" sz="1800" b="0" i="1" u="none" strike="noStrike" kern="0" cap="none" spc="0" normalizeH="0" baseline="0" noProof="0">
                              <a:ln>
                                <a:noFill/>
                              </a:ln>
                              <a:solidFill>
                                <a:srgbClr val="0A0B0F"/>
                              </a:solidFill>
                              <a:effectLst/>
                              <a:uLnTx/>
                              <a:uFillTx/>
                              <a:latin typeface="Cambria Math"/>
                            </a:rPr>
                            <m:t>𝐻</m:t>
                          </m:r>
                        </m:e>
                        <m:sub>
                          <m:r>
                            <a:rPr kumimoji="0" lang="de-DE" sz="1800" b="0" i="1" u="none" strike="noStrike" kern="0" cap="none" spc="0" normalizeH="0" baseline="0" noProof="0">
                              <a:ln>
                                <a:noFill/>
                              </a:ln>
                              <a:solidFill>
                                <a:srgbClr val="0A0B0F"/>
                              </a:solidFill>
                              <a:effectLst/>
                              <a:uLnTx/>
                              <a:uFillTx/>
                              <a:latin typeface="Cambria Math"/>
                            </a:rPr>
                            <m:t>𝐶</m:t>
                          </m:r>
                        </m:sub>
                      </m:sSub>
                      <m:d>
                        <m:dPr>
                          <m:begChr m:val="["/>
                          <m:endChr m:val="]"/>
                          <m:ctrlPr>
                            <a:rPr kumimoji="0" lang="de-DE" sz="1800" b="0" i="1" u="none" strike="noStrike" kern="0" cap="none" spc="0" normalizeH="0" baseline="0" noProof="0">
                              <a:ln>
                                <a:noFill/>
                              </a:ln>
                              <a:solidFill>
                                <a:srgbClr val="0A0B0F"/>
                              </a:solidFill>
                              <a:effectLst/>
                              <a:uLnTx/>
                              <a:uFillTx/>
                              <a:latin typeface="Cambria Math" panose="02040503050406030204" pitchFamily="18" charset="0"/>
                            </a:rPr>
                          </m:ctrlPr>
                        </m:dPr>
                        <m:e>
                          <m:r>
                            <a:rPr kumimoji="0" lang="de-DE" sz="1800" b="0" i="1" u="none" strike="noStrike" kern="0" cap="none" spc="0" normalizeH="0" baseline="0" noProof="0">
                              <a:ln>
                                <a:noFill/>
                              </a:ln>
                              <a:solidFill>
                                <a:srgbClr val="0A0B0F"/>
                              </a:solidFill>
                              <a:effectLst/>
                              <a:uLnTx/>
                              <a:uFillTx/>
                              <a:latin typeface="Cambria Math"/>
                            </a:rPr>
                            <m:t>𝑧</m:t>
                          </m:r>
                        </m:e>
                      </m:d>
                    </m:oMath>
                  </m:oMathPara>
                </a14:m>
                <a:endParaRPr kumimoji="0" lang="en-GB" sz="1400" b="0" i="1"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(Compensator)</a:t>
                </a: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mc:Choice>
        <mc:Fallback xmlns="">
          <p:sp>
            <p:nvSpPr>
              <p:cNvPr id="101" name="Text Box 12">
                <a:extLst>
                  <a:ext uri="{FF2B5EF4-FFF2-40B4-BE49-F238E27FC236}">
                    <a16:creationId xmlns:a16="http://schemas.microsoft.com/office/drawing/2014/main" id="{C51CF559-91FB-7B7C-0431-2B61CA9D14BB}"/>
                  </a:ext>
                </a:extLst>
              </p:cNvPr>
              <p:cNvSpPr txBox="1">
                <a:spLocks noRot="1" noChangeAspect="1" noMove="1" noResize="1" noEditPoints="1" noAdjustHandles="1" noChangeArrowheads="1" noChangeShapeType="1" noTextEdit="1"/>
              </p:cNvSpPr>
              <p:nvPr/>
            </p:nvSpPr>
            <p:spPr bwMode="auto">
              <a:xfrm>
                <a:off x="4309101" y="3891165"/>
                <a:ext cx="1273105" cy="584775"/>
              </a:xfrm>
              <a:prstGeom prst="rect">
                <a:avLst/>
              </a:prstGeom>
              <a:blipFill>
                <a:blip r:embed="rId3"/>
                <a:stretch>
                  <a:fillRect l="-948" r="-474" b="-9184"/>
                </a:stretch>
              </a:blipFill>
              <a:ln w="12700">
                <a:solidFill>
                  <a:srgbClr val="0A0B0F"/>
                </a:solidFill>
                <a:miter lim="800000"/>
                <a:headEnd/>
                <a:tailEnd/>
              </a:ln>
            </p:spPr>
            <p:txBody>
              <a:bodyPr/>
              <a:lstStyle/>
              <a:p>
                <a:r>
                  <a:rPr lang="en-US">
                    <a:noFill/>
                  </a:rPr>
                  <a:t> </a:t>
                </a:r>
              </a:p>
            </p:txBody>
          </p:sp>
        </mc:Fallback>
      </mc:AlternateContent>
      <p:cxnSp>
        <p:nvCxnSpPr>
          <p:cNvPr id="102" name="AutoShape 14">
            <a:extLst>
              <a:ext uri="{FF2B5EF4-FFF2-40B4-BE49-F238E27FC236}">
                <a16:creationId xmlns:a16="http://schemas.microsoft.com/office/drawing/2014/main" id="{26AB2EDF-0557-1163-DBEA-2906E9D8A531}"/>
              </a:ext>
            </a:extLst>
          </p:cNvPr>
          <p:cNvCxnSpPr>
            <a:cxnSpLocks noChangeShapeType="1"/>
            <a:stCxn id="98" idx="6"/>
            <a:endCxn id="101" idx="1"/>
          </p:cNvCxnSpPr>
          <p:nvPr/>
        </p:nvCxnSpPr>
        <p:spPr bwMode="auto">
          <a:xfrm flipV="1">
            <a:off x="3688562" y="4183553"/>
            <a:ext cx="620539" cy="4474"/>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sp>
        <p:nvSpPr>
          <p:cNvPr id="103" name="Rectangle 6">
            <a:extLst>
              <a:ext uri="{FF2B5EF4-FFF2-40B4-BE49-F238E27FC236}">
                <a16:creationId xmlns:a16="http://schemas.microsoft.com/office/drawing/2014/main" id="{EA8B0FFE-6235-38CE-137C-99E6CABA6A90}"/>
              </a:ext>
            </a:extLst>
          </p:cNvPr>
          <p:cNvSpPr>
            <a:spLocks noChangeArrowheads="1"/>
          </p:cNvSpPr>
          <p:nvPr/>
        </p:nvSpPr>
        <p:spPr bwMode="auto">
          <a:xfrm>
            <a:off x="3583659" y="4324838"/>
            <a:ext cx="42319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r>
              <a:rPr lang="en-GB" sz="1600" b="0" i="1" dirty="0">
                <a:solidFill>
                  <a:srgbClr val="0A0B0F"/>
                </a:solidFill>
                <a:latin typeface="Times New Roman" panose="02020603050405020304" pitchFamily="18" charset="0"/>
                <a:cs typeface="Times New Roman" panose="02020603050405020304" pitchFamily="18" charset="0"/>
              </a:rPr>
              <a:t>input</a:t>
            </a:r>
            <a:endParaRPr lang="en-US" sz="1600" b="0" i="1" dirty="0">
              <a:solidFill>
                <a:srgbClr val="0A0B0F"/>
              </a:solidFill>
              <a:latin typeface="Times New Roman" panose="02020603050405020304" pitchFamily="18" charset="0"/>
              <a:cs typeface="Times New Roman" panose="02020603050405020304" pitchFamily="18" charset="0"/>
            </a:endParaRPr>
          </a:p>
        </p:txBody>
      </p:sp>
      <p:sp>
        <p:nvSpPr>
          <p:cNvPr id="104" name="Rectangle 6">
            <a:extLst>
              <a:ext uri="{FF2B5EF4-FFF2-40B4-BE49-F238E27FC236}">
                <a16:creationId xmlns:a16="http://schemas.microsoft.com/office/drawing/2014/main" id="{01FE8E54-11A2-D278-02EF-F24E91B3F0B7}"/>
              </a:ext>
            </a:extLst>
          </p:cNvPr>
          <p:cNvSpPr>
            <a:spLocks noChangeArrowheads="1"/>
          </p:cNvSpPr>
          <p:nvPr/>
        </p:nvSpPr>
        <p:spPr bwMode="auto">
          <a:xfrm>
            <a:off x="6173458" y="4149249"/>
            <a:ext cx="52578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solidFill>
                  <a:srgbClr val="0A0B0F"/>
                </a:solidFill>
                <a:latin typeface="Times New Roman" panose="02020603050405020304" pitchFamily="18" charset="0"/>
                <a:cs typeface="Times New Roman" panose="02020603050405020304" pitchFamily="18" charset="0"/>
              </a:rPr>
              <a:t>output</a:t>
            </a:r>
            <a:endParaRPr lang="en-US" sz="1600" b="0" i="1" dirty="0">
              <a:solidFill>
                <a:srgbClr val="0A0B0F"/>
              </a:solidFill>
              <a:latin typeface="Times New Roman" panose="02020603050405020304" pitchFamily="18" charset="0"/>
              <a:cs typeface="Times New Roman" panose="02020603050405020304" pitchFamily="18" charset="0"/>
            </a:endParaRPr>
          </a:p>
        </p:txBody>
      </p:sp>
      <p:sp>
        <p:nvSpPr>
          <p:cNvPr id="105" name="Rectangle 104">
            <a:extLst>
              <a:ext uri="{FF2B5EF4-FFF2-40B4-BE49-F238E27FC236}">
                <a16:creationId xmlns:a16="http://schemas.microsoft.com/office/drawing/2014/main" id="{E903D1F5-3D9C-6931-010B-0070D38EED06}"/>
              </a:ext>
            </a:extLst>
          </p:cNvPr>
          <p:cNvSpPr/>
          <p:nvPr/>
        </p:nvSpPr>
        <p:spPr>
          <a:xfrm>
            <a:off x="5770221" y="4029628"/>
            <a:ext cx="311944" cy="307848"/>
          </a:xfrm>
          <a:prstGeom prst="rect">
            <a:avLst/>
          </a:prstGeom>
          <a:solidFill>
            <a:srgbClr val="FFFFFF"/>
          </a:solidFill>
          <a:ln w="25400" cap="flat" cmpd="sng" algn="ctr">
            <a:solidFill>
              <a:srgbClr val="0A0B0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grpSp>
        <p:nvGrpSpPr>
          <p:cNvPr id="106" name="Group 105">
            <a:extLst>
              <a:ext uri="{FF2B5EF4-FFF2-40B4-BE49-F238E27FC236}">
                <a16:creationId xmlns:a16="http://schemas.microsoft.com/office/drawing/2014/main" id="{7D9E088D-4449-F94F-CC56-4534BA778DD5}"/>
              </a:ext>
            </a:extLst>
          </p:cNvPr>
          <p:cNvGrpSpPr/>
          <p:nvPr/>
        </p:nvGrpSpPr>
        <p:grpSpPr>
          <a:xfrm>
            <a:off x="5822642" y="4104714"/>
            <a:ext cx="195263" cy="139070"/>
            <a:chOff x="10813192" y="1273442"/>
            <a:chExt cx="195263" cy="139070"/>
          </a:xfrm>
        </p:grpSpPr>
        <p:cxnSp>
          <p:nvCxnSpPr>
            <p:cNvPr id="107" name="Straight Connector 106">
              <a:extLst>
                <a:ext uri="{FF2B5EF4-FFF2-40B4-BE49-F238E27FC236}">
                  <a16:creationId xmlns:a16="http://schemas.microsoft.com/office/drawing/2014/main" id="{833153B9-7CA9-50CC-A613-DB5A8F96E23C}"/>
                </a:ext>
              </a:extLst>
            </p:cNvPr>
            <p:cNvCxnSpPr/>
            <p:nvPr/>
          </p:nvCxnSpPr>
          <p:spPr>
            <a:xfrm>
              <a:off x="10813192" y="1412512"/>
              <a:ext cx="66675" cy="0"/>
            </a:xfrm>
            <a:prstGeom prst="line">
              <a:avLst/>
            </a:prstGeom>
            <a:noFill/>
            <a:ln w="12700" cap="rnd" cmpd="sng" algn="ctr">
              <a:solidFill>
                <a:srgbClr val="0A0B0F"/>
              </a:solidFill>
              <a:prstDash val="solid"/>
            </a:ln>
            <a:effectLst/>
          </p:spPr>
        </p:cxnSp>
        <p:cxnSp>
          <p:nvCxnSpPr>
            <p:cNvPr id="108" name="Straight Connector 107">
              <a:extLst>
                <a:ext uri="{FF2B5EF4-FFF2-40B4-BE49-F238E27FC236}">
                  <a16:creationId xmlns:a16="http://schemas.microsoft.com/office/drawing/2014/main" id="{CDE15D7B-C750-09E4-73E0-D1AF8D961DA6}"/>
                </a:ext>
              </a:extLst>
            </p:cNvPr>
            <p:cNvCxnSpPr/>
            <p:nvPr/>
          </p:nvCxnSpPr>
          <p:spPr>
            <a:xfrm>
              <a:off x="10941780" y="1273442"/>
              <a:ext cx="66675" cy="0"/>
            </a:xfrm>
            <a:prstGeom prst="line">
              <a:avLst/>
            </a:prstGeom>
            <a:noFill/>
            <a:ln w="12700" cap="rnd" cmpd="sng" algn="ctr">
              <a:solidFill>
                <a:srgbClr val="0A0B0F"/>
              </a:solidFill>
              <a:prstDash val="solid"/>
            </a:ln>
            <a:effectLst/>
          </p:spPr>
        </p:cxnSp>
        <p:cxnSp>
          <p:nvCxnSpPr>
            <p:cNvPr id="109" name="Straight Connector 108">
              <a:extLst>
                <a:ext uri="{FF2B5EF4-FFF2-40B4-BE49-F238E27FC236}">
                  <a16:creationId xmlns:a16="http://schemas.microsoft.com/office/drawing/2014/main" id="{258E2072-ADB5-0D4F-CCA9-4E101672A710}"/>
                </a:ext>
              </a:extLst>
            </p:cNvPr>
            <p:cNvCxnSpPr>
              <a:cxnSpLocks/>
            </p:cNvCxnSpPr>
            <p:nvPr/>
          </p:nvCxnSpPr>
          <p:spPr>
            <a:xfrm flipV="1">
              <a:off x="10879867" y="1273442"/>
              <a:ext cx="61913" cy="139070"/>
            </a:xfrm>
            <a:prstGeom prst="line">
              <a:avLst/>
            </a:prstGeom>
            <a:noFill/>
            <a:ln w="12700" cap="rnd" cmpd="sng" algn="ctr">
              <a:solidFill>
                <a:srgbClr val="0A0B0F"/>
              </a:solidFill>
              <a:prstDash val="solid"/>
            </a:ln>
            <a:effectLst/>
          </p:spPr>
        </p:cxnSp>
      </p:grpSp>
      <p:cxnSp>
        <p:nvCxnSpPr>
          <p:cNvPr id="110" name="AutoShape 146">
            <a:extLst>
              <a:ext uri="{FF2B5EF4-FFF2-40B4-BE49-F238E27FC236}">
                <a16:creationId xmlns:a16="http://schemas.microsoft.com/office/drawing/2014/main" id="{4D7F6659-9B68-7220-A6B6-E2B7BD876654}"/>
              </a:ext>
            </a:extLst>
          </p:cNvPr>
          <p:cNvCxnSpPr>
            <a:cxnSpLocks noChangeShapeType="1"/>
            <a:stCxn id="101" idx="3"/>
            <a:endCxn id="105" idx="1"/>
          </p:cNvCxnSpPr>
          <p:nvPr/>
        </p:nvCxnSpPr>
        <p:spPr bwMode="auto">
          <a:xfrm>
            <a:off x="5582205" y="4183552"/>
            <a:ext cx="188016" cy="0"/>
          </a:xfrm>
          <a:prstGeom prst="straightConnector1">
            <a:avLst/>
          </a:prstGeom>
          <a:noFill/>
          <a:ln w="12700">
            <a:solidFill>
              <a:srgbClr val="0A0B0F"/>
            </a:solidFill>
            <a:round/>
            <a:headEnd/>
            <a:tailEnd type="none" w="med" len="med"/>
          </a:ln>
          <a:extLst>
            <a:ext uri="{909E8E84-426E-40DD-AFC4-6F175D3DCCD1}">
              <a14:hiddenFill xmlns:a14="http://schemas.microsoft.com/office/drawing/2010/main">
                <a:noFill/>
              </a14:hiddenFill>
            </a:ext>
          </a:extLst>
        </p:spPr>
      </p:cxnSp>
      <p:sp>
        <p:nvSpPr>
          <p:cNvPr id="111" name="Rectangle 6">
            <a:extLst>
              <a:ext uri="{FF2B5EF4-FFF2-40B4-BE49-F238E27FC236}">
                <a16:creationId xmlns:a16="http://schemas.microsoft.com/office/drawing/2014/main" id="{1D157C0A-0334-19C6-01EC-8465E986F84A}"/>
              </a:ext>
            </a:extLst>
          </p:cNvPr>
          <p:cNvSpPr>
            <a:spLocks noChangeArrowheads="1"/>
          </p:cNvSpPr>
          <p:nvPr/>
        </p:nvSpPr>
        <p:spPr bwMode="auto">
          <a:xfrm>
            <a:off x="5540068" y="3753306"/>
            <a:ext cx="126212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solidFill>
                  <a:srgbClr val="0A0B0F"/>
                </a:solidFill>
                <a:latin typeface="Times New Roman" panose="02020603050405020304" pitchFamily="18" charset="0"/>
                <a:cs typeface="Times New Roman" panose="02020603050405020304" pitchFamily="18" charset="0"/>
              </a:rPr>
              <a:t>Anti-Windup</a:t>
            </a:r>
            <a:endParaRPr lang="en-US" sz="1600" b="0" i="1" dirty="0">
              <a:solidFill>
                <a:srgbClr val="0A0B0F"/>
              </a:solidFill>
              <a:latin typeface="Times New Roman" panose="02020603050405020304" pitchFamily="18" charset="0"/>
              <a:cs typeface="Times New Roman" panose="02020603050405020304" pitchFamily="18" charset="0"/>
            </a:endParaRPr>
          </a:p>
        </p:txBody>
      </p:sp>
      <p:cxnSp>
        <p:nvCxnSpPr>
          <p:cNvPr id="113" name="Connector: Elbow 112">
            <a:extLst>
              <a:ext uri="{FF2B5EF4-FFF2-40B4-BE49-F238E27FC236}">
                <a16:creationId xmlns:a16="http://schemas.microsoft.com/office/drawing/2014/main" id="{7265CAB4-EA4F-C036-F320-2C453F7AC9CC}"/>
              </a:ext>
            </a:extLst>
          </p:cNvPr>
          <p:cNvCxnSpPr>
            <a:stCxn id="92" idx="1"/>
            <a:endCxn id="98" idx="4"/>
          </p:cNvCxnSpPr>
          <p:nvPr/>
        </p:nvCxnSpPr>
        <p:spPr>
          <a:xfrm rot="10800000">
            <a:off x="3459963" y="4416628"/>
            <a:ext cx="3589249" cy="429867"/>
          </a:xfrm>
          <a:prstGeom prst="bentConnector2">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cxnSp>
        <p:nvCxnSpPr>
          <p:cNvPr id="114" name="Connector: Elbow 113">
            <a:extLst>
              <a:ext uri="{FF2B5EF4-FFF2-40B4-BE49-F238E27FC236}">
                <a16:creationId xmlns:a16="http://schemas.microsoft.com/office/drawing/2014/main" id="{08EC97C8-7B8D-945B-1859-3EC8A3644EE0}"/>
              </a:ext>
            </a:extLst>
          </p:cNvPr>
          <p:cNvCxnSpPr>
            <a:cxnSpLocks/>
            <a:stCxn id="105" idx="3"/>
            <a:endCxn id="136" idx="1"/>
          </p:cNvCxnSpPr>
          <p:nvPr/>
        </p:nvCxnSpPr>
        <p:spPr>
          <a:xfrm flipV="1">
            <a:off x="6082165" y="3521035"/>
            <a:ext cx="2367185" cy="662517"/>
          </a:xfrm>
          <a:prstGeom prst="bentConnector3">
            <a:avLst>
              <a:gd name="adj1" fmla="val 90560"/>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sp>
        <p:nvSpPr>
          <p:cNvPr id="116" name="Rectangle 6">
            <a:extLst>
              <a:ext uri="{FF2B5EF4-FFF2-40B4-BE49-F238E27FC236}">
                <a16:creationId xmlns:a16="http://schemas.microsoft.com/office/drawing/2014/main" id="{E2CA6FF1-08BE-A172-1D6F-791DE425D9D2}"/>
              </a:ext>
            </a:extLst>
          </p:cNvPr>
          <p:cNvSpPr>
            <a:spLocks noChangeArrowheads="1"/>
          </p:cNvSpPr>
          <p:nvPr/>
        </p:nvSpPr>
        <p:spPr bwMode="auto">
          <a:xfrm>
            <a:off x="3062484" y="982920"/>
            <a:ext cx="4302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l" eaLnBrk="1" hangingPunct="1"/>
            <a:r>
              <a:rPr lang="en-GB" sz="1600" b="0" i="1" dirty="0">
                <a:latin typeface="Times New Roman" panose="02020603050405020304" pitchFamily="18" charset="0"/>
                <a:cs typeface="Times New Roman" panose="02020603050405020304" pitchFamily="18" charset="0"/>
              </a:rPr>
              <a:t>error</a:t>
            </a:r>
            <a:endParaRPr lang="en-US" sz="1600" b="0"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7" name="Text Box 12">
                <a:extLst>
                  <a:ext uri="{FF2B5EF4-FFF2-40B4-BE49-F238E27FC236}">
                    <a16:creationId xmlns:a16="http://schemas.microsoft.com/office/drawing/2014/main" id="{5A64C920-D426-BA98-B147-A19E2370EA6D}"/>
                  </a:ext>
                </a:extLst>
              </p:cNvPr>
              <p:cNvSpPr txBox="1">
                <a:spLocks noChangeArrowheads="1"/>
              </p:cNvSpPr>
              <p:nvPr/>
            </p:nvSpPr>
            <p:spPr bwMode="auto">
              <a:xfrm>
                <a:off x="3544097" y="965457"/>
                <a:ext cx="1273105" cy="584775"/>
              </a:xfrm>
              <a:prstGeom prst="rect">
                <a:avLst/>
              </a:prstGeom>
              <a:solidFill>
                <a:srgbClr val="FFFFCC"/>
              </a:solidFill>
              <a:ln w="12700">
                <a:solidFill>
                  <a:schemeClr val="tx1"/>
                </a:solidFill>
                <a:miter lim="800000"/>
                <a:headEnd/>
                <a:tailEnd/>
              </a:ln>
            </p:spPr>
            <p:txBody>
              <a:bodyPr wrap="non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14:m>
                  <m:oMathPara xmlns:m="http://schemas.openxmlformats.org/officeDocument/2006/math">
                    <m:oMathParaPr>
                      <m:jc m:val="centerGroup"/>
                    </m:oMathParaPr>
                    <m:oMath xmlns:m="http://schemas.openxmlformats.org/officeDocument/2006/math">
                      <m:sSub>
                        <m:sSubPr>
                          <m:ctrlPr>
                            <a:rPr lang="de-DE" sz="1800" b="0" i="1">
                              <a:latin typeface="Cambria Math" panose="02040503050406030204" pitchFamily="18" charset="0"/>
                            </a:rPr>
                          </m:ctrlPr>
                        </m:sSubPr>
                        <m:e>
                          <m:r>
                            <a:rPr lang="de-DE" sz="1800" b="0" i="1">
                              <a:latin typeface="Cambria Math"/>
                            </a:rPr>
                            <m:t>𝐻</m:t>
                          </m:r>
                        </m:e>
                        <m:sub>
                          <m:r>
                            <a:rPr lang="de-DE" sz="1800" b="0" i="1">
                              <a:latin typeface="Cambria Math"/>
                            </a:rPr>
                            <m:t>𝐶</m:t>
                          </m:r>
                        </m:sub>
                      </m:sSub>
                      <m:d>
                        <m:dPr>
                          <m:begChr m:val="["/>
                          <m:endChr m:val="]"/>
                          <m:ctrlPr>
                            <a:rPr lang="de-DE" sz="1800" b="0" i="1">
                              <a:latin typeface="Cambria Math" panose="02040503050406030204" pitchFamily="18" charset="0"/>
                            </a:rPr>
                          </m:ctrlPr>
                        </m:dPr>
                        <m:e>
                          <m:r>
                            <a:rPr lang="de-DE" sz="1800" b="0" i="1">
                              <a:latin typeface="Cambria Math"/>
                            </a:rPr>
                            <m:t>𝑧</m:t>
                          </m:r>
                        </m:e>
                      </m:d>
                    </m:oMath>
                  </m:oMathPara>
                </a14:m>
                <a:endParaRPr lang="en-GB" b="0" i="1" dirty="0"/>
              </a:p>
              <a:p>
                <a:pPr eaLnBrk="1" hangingPunct="1"/>
                <a:r>
                  <a:rPr lang="en-GB" b="0" i="1" dirty="0">
                    <a:latin typeface="Times New Roman" panose="02020603050405020304" pitchFamily="18" charset="0"/>
                    <a:cs typeface="Times New Roman" panose="02020603050405020304" pitchFamily="18" charset="0"/>
                  </a:rPr>
                  <a:t>(Compensator)</a:t>
                </a:r>
                <a:endParaRPr lang="en-US" b="0" i="1" dirty="0">
                  <a:latin typeface="Times New Roman" panose="02020603050405020304" pitchFamily="18" charset="0"/>
                  <a:cs typeface="Times New Roman" panose="02020603050405020304" pitchFamily="18" charset="0"/>
                </a:endParaRPr>
              </a:p>
            </p:txBody>
          </p:sp>
        </mc:Choice>
        <mc:Fallback xmlns="">
          <p:sp>
            <p:nvSpPr>
              <p:cNvPr id="117" name="Text Box 12">
                <a:extLst>
                  <a:ext uri="{FF2B5EF4-FFF2-40B4-BE49-F238E27FC236}">
                    <a16:creationId xmlns:a16="http://schemas.microsoft.com/office/drawing/2014/main" id="{5A64C920-D426-BA98-B147-A19E2370EA6D}"/>
                  </a:ext>
                </a:extLst>
              </p:cNvPr>
              <p:cNvSpPr txBox="1">
                <a:spLocks noRot="1" noChangeAspect="1" noMove="1" noResize="1" noEditPoints="1" noAdjustHandles="1" noChangeArrowheads="1" noChangeShapeType="1" noTextEdit="1"/>
              </p:cNvSpPr>
              <p:nvPr/>
            </p:nvSpPr>
            <p:spPr bwMode="auto">
              <a:xfrm>
                <a:off x="3544097" y="965457"/>
                <a:ext cx="1273105" cy="584775"/>
              </a:xfrm>
              <a:prstGeom prst="rect">
                <a:avLst/>
              </a:prstGeom>
              <a:blipFill>
                <a:blip r:embed="rId4"/>
                <a:stretch>
                  <a:fillRect l="-948" r="-474" b="-9184"/>
                </a:stretch>
              </a:blipFill>
              <a:ln w="12700">
                <a:solidFill>
                  <a:schemeClr val="tx1"/>
                </a:solidFill>
                <a:miter lim="800000"/>
                <a:headEnd/>
                <a:tailEnd/>
              </a:ln>
            </p:spPr>
            <p:txBody>
              <a:bodyPr/>
              <a:lstStyle/>
              <a:p>
                <a:r>
                  <a:rPr lang="en-US">
                    <a:noFill/>
                  </a:rPr>
                  <a:t> </a:t>
                </a:r>
              </a:p>
            </p:txBody>
          </p:sp>
        </mc:Fallback>
      </mc:AlternateContent>
      <p:cxnSp>
        <p:nvCxnSpPr>
          <p:cNvPr id="118" name="AutoShape 145">
            <a:extLst>
              <a:ext uri="{FF2B5EF4-FFF2-40B4-BE49-F238E27FC236}">
                <a16:creationId xmlns:a16="http://schemas.microsoft.com/office/drawing/2014/main" id="{95161A6B-E9BB-245E-DFF5-A0A10939D6B0}"/>
              </a:ext>
            </a:extLst>
          </p:cNvPr>
          <p:cNvCxnSpPr>
            <a:cxnSpLocks noChangeShapeType="1"/>
            <a:stCxn id="121" idx="3"/>
          </p:cNvCxnSpPr>
          <p:nvPr/>
        </p:nvCxnSpPr>
        <p:spPr bwMode="auto">
          <a:xfrm>
            <a:off x="5867489" y="1257844"/>
            <a:ext cx="1281433" cy="399"/>
          </a:xfrm>
          <a:prstGeom prst="bentConnector3">
            <a:avLst>
              <a:gd name="adj1" fmla="val 50000"/>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19" name="Rectangle 6">
            <a:extLst>
              <a:ext uri="{FF2B5EF4-FFF2-40B4-BE49-F238E27FC236}">
                <a16:creationId xmlns:a16="http://schemas.microsoft.com/office/drawing/2014/main" id="{E914304E-F425-3195-4CAF-E2194CF4CC40}"/>
              </a:ext>
            </a:extLst>
          </p:cNvPr>
          <p:cNvSpPr>
            <a:spLocks noChangeArrowheads="1"/>
          </p:cNvSpPr>
          <p:nvPr/>
        </p:nvSpPr>
        <p:spPr bwMode="auto">
          <a:xfrm>
            <a:off x="6078385" y="980127"/>
            <a:ext cx="52578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latin typeface="Times New Roman" panose="02020603050405020304" pitchFamily="18" charset="0"/>
                <a:cs typeface="Times New Roman" panose="02020603050405020304" pitchFamily="18" charset="0"/>
              </a:rPr>
              <a:t>output</a:t>
            </a:r>
            <a:endParaRPr lang="en-US" sz="1600" b="0" i="1" dirty="0">
              <a:latin typeface="Times New Roman" panose="02020603050405020304" pitchFamily="18" charset="0"/>
              <a:cs typeface="Times New Roman" panose="02020603050405020304" pitchFamily="18" charset="0"/>
            </a:endParaRPr>
          </a:p>
        </p:txBody>
      </p:sp>
      <p:grpSp>
        <p:nvGrpSpPr>
          <p:cNvPr id="120" name="Group 119">
            <a:extLst>
              <a:ext uri="{FF2B5EF4-FFF2-40B4-BE49-F238E27FC236}">
                <a16:creationId xmlns:a16="http://schemas.microsoft.com/office/drawing/2014/main" id="{7E4E27A5-59CA-E683-844B-8DF2DD8E964A}"/>
              </a:ext>
            </a:extLst>
          </p:cNvPr>
          <p:cNvGrpSpPr/>
          <p:nvPr/>
        </p:nvGrpSpPr>
        <p:grpSpPr>
          <a:xfrm>
            <a:off x="5555545" y="1103920"/>
            <a:ext cx="311944" cy="307848"/>
            <a:chOff x="3207544" y="2431256"/>
            <a:chExt cx="311944" cy="307848"/>
          </a:xfrm>
        </p:grpSpPr>
        <p:sp>
          <p:nvSpPr>
            <p:cNvPr id="121" name="Rectangle 120">
              <a:extLst>
                <a:ext uri="{FF2B5EF4-FFF2-40B4-BE49-F238E27FC236}">
                  <a16:creationId xmlns:a16="http://schemas.microsoft.com/office/drawing/2014/main" id="{4520E422-93C2-B6BD-A40D-E3AFF5354FF4}"/>
                </a:ext>
              </a:extLst>
            </p:cNvPr>
            <p:cNvSpPr/>
            <p:nvPr/>
          </p:nvSpPr>
          <p:spPr>
            <a:xfrm>
              <a:off x="3207544" y="2431256"/>
              <a:ext cx="311944" cy="3078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2" name="Group 121">
              <a:extLst>
                <a:ext uri="{FF2B5EF4-FFF2-40B4-BE49-F238E27FC236}">
                  <a16:creationId xmlns:a16="http://schemas.microsoft.com/office/drawing/2014/main" id="{F5733877-6249-E928-FA6E-B9E4F633D07E}"/>
                </a:ext>
              </a:extLst>
            </p:cNvPr>
            <p:cNvGrpSpPr/>
            <p:nvPr/>
          </p:nvGrpSpPr>
          <p:grpSpPr>
            <a:xfrm>
              <a:off x="3259965" y="2506342"/>
              <a:ext cx="195263" cy="139070"/>
              <a:chOff x="10813192" y="1273442"/>
              <a:chExt cx="195263" cy="139070"/>
            </a:xfrm>
          </p:grpSpPr>
          <p:cxnSp>
            <p:nvCxnSpPr>
              <p:cNvPr id="123" name="Straight Connector 122">
                <a:extLst>
                  <a:ext uri="{FF2B5EF4-FFF2-40B4-BE49-F238E27FC236}">
                    <a16:creationId xmlns:a16="http://schemas.microsoft.com/office/drawing/2014/main" id="{61AE1DBE-C256-C483-4ED9-CFDF8D6F523C}"/>
                  </a:ext>
                </a:extLst>
              </p:cNvPr>
              <p:cNvCxnSpPr/>
              <p:nvPr/>
            </p:nvCxnSpPr>
            <p:spPr>
              <a:xfrm>
                <a:off x="10813192" y="1412512"/>
                <a:ext cx="66675"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406BAD32-B148-1F13-B0C6-247FC91126B7}"/>
                  </a:ext>
                </a:extLst>
              </p:cNvPr>
              <p:cNvCxnSpPr/>
              <p:nvPr/>
            </p:nvCxnSpPr>
            <p:spPr>
              <a:xfrm>
                <a:off x="10941780" y="1273442"/>
                <a:ext cx="66675"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2BBE232-8F99-DA04-4D9F-7DB82094DDEB}"/>
                  </a:ext>
                </a:extLst>
              </p:cNvPr>
              <p:cNvCxnSpPr>
                <a:cxnSpLocks/>
              </p:cNvCxnSpPr>
              <p:nvPr/>
            </p:nvCxnSpPr>
            <p:spPr>
              <a:xfrm flipV="1">
                <a:off x="10879867" y="1273442"/>
                <a:ext cx="61913" cy="13907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26" name="Rectangle 125">
            <a:extLst>
              <a:ext uri="{FF2B5EF4-FFF2-40B4-BE49-F238E27FC236}">
                <a16:creationId xmlns:a16="http://schemas.microsoft.com/office/drawing/2014/main" id="{CAD197C8-B4E5-11F4-10D2-526A6AEBE8C7}"/>
              </a:ext>
            </a:extLst>
          </p:cNvPr>
          <p:cNvSpPr/>
          <p:nvPr/>
        </p:nvSpPr>
        <p:spPr>
          <a:xfrm>
            <a:off x="5898490" y="529889"/>
            <a:ext cx="625923" cy="8036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27" name="AutoShape 146">
            <a:extLst>
              <a:ext uri="{FF2B5EF4-FFF2-40B4-BE49-F238E27FC236}">
                <a16:creationId xmlns:a16="http://schemas.microsoft.com/office/drawing/2014/main" id="{628E68C6-9E04-D466-5987-AB270546921B}"/>
              </a:ext>
            </a:extLst>
          </p:cNvPr>
          <p:cNvCxnSpPr>
            <a:cxnSpLocks noChangeShapeType="1"/>
            <a:stCxn id="117" idx="3"/>
            <a:endCxn id="121" idx="1"/>
          </p:cNvCxnSpPr>
          <p:nvPr/>
        </p:nvCxnSpPr>
        <p:spPr bwMode="auto">
          <a:xfrm flipV="1">
            <a:off x="4817202" y="1257844"/>
            <a:ext cx="738343" cy="1"/>
          </a:xfrm>
          <a:prstGeom prst="straightConnector1">
            <a:avLst/>
          </a:prstGeom>
          <a:noFill/>
          <a:ln w="12700">
            <a:solidFill>
              <a:schemeClr val="tx1"/>
            </a:solidFill>
            <a:round/>
            <a:headEnd/>
            <a:tailEnd type="none" w="med" len="med"/>
          </a:ln>
          <a:extLst>
            <a:ext uri="{909E8E84-426E-40DD-AFC4-6F175D3DCCD1}">
              <a14:hiddenFill xmlns:a14="http://schemas.microsoft.com/office/drawing/2010/main">
                <a:noFill/>
              </a14:hiddenFill>
            </a:ext>
          </a:extLst>
        </p:spPr>
      </p:cxnSp>
      <p:sp>
        <p:nvSpPr>
          <p:cNvPr id="128" name="TextBox 127">
            <a:extLst>
              <a:ext uri="{FF2B5EF4-FFF2-40B4-BE49-F238E27FC236}">
                <a16:creationId xmlns:a16="http://schemas.microsoft.com/office/drawing/2014/main" id="{084577F5-A272-6E97-A30A-79AD67345E88}"/>
              </a:ext>
            </a:extLst>
          </p:cNvPr>
          <p:cNvSpPr txBox="1"/>
          <p:nvPr/>
        </p:nvSpPr>
        <p:spPr>
          <a:xfrm>
            <a:off x="3062483" y="371343"/>
            <a:ext cx="3461929" cy="584775"/>
          </a:xfrm>
          <a:prstGeom prst="rect">
            <a:avLst/>
          </a:prstGeom>
          <a:noFill/>
        </p:spPr>
        <p:txBody>
          <a:bodyPr wrap="square" rtlCol="0">
            <a:spAutoFit/>
          </a:bodyPr>
          <a:lstStyle/>
          <a:p>
            <a:pPr algn="ctr"/>
            <a:r>
              <a:rPr lang="en-US" i="1" dirty="0">
                <a:latin typeface="Times New Roman" panose="02020603050405020304" pitchFamily="18" charset="0"/>
                <a:cs typeface="Times New Roman" panose="02020603050405020304" pitchFamily="18" charset="0"/>
              </a:rPr>
              <a:t>Voltage Feedback Loop</a:t>
            </a:r>
            <a:br>
              <a:rPr lang="en-US" i="1" dirty="0">
                <a:latin typeface="Times New Roman" panose="02020603050405020304" pitchFamily="18" charset="0"/>
                <a:cs typeface="Times New Roman" panose="02020603050405020304" pitchFamily="18" charset="0"/>
              </a:rPr>
            </a:br>
            <a:r>
              <a:rPr lang="en-US" sz="1400" i="1" dirty="0">
                <a:latin typeface="Times New Roman" panose="02020603050405020304" pitchFamily="18" charset="0"/>
                <a:cs typeface="Times New Roman" panose="02020603050405020304" pitchFamily="18" charset="0"/>
              </a:rPr>
              <a:t>(10KHz control interleaved with PLoop)</a:t>
            </a:r>
            <a:endParaRPr lang="en-US" i="1" dirty="0">
              <a:latin typeface="Times New Roman" panose="02020603050405020304" pitchFamily="18" charset="0"/>
              <a:cs typeface="Times New Roman" panose="02020603050405020304" pitchFamily="18" charset="0"/>
            </a:endParaRPr>
          </a:p>
        </p:txBody>
      </p:sp>
      <p:sp>
        <p:nvSpPr>
          <p:cNvPr id="129" name="Rectangle 6">
            <a:extLst>
              <a:ext uri="{FF2B5EF4-FFF2-40B4-BE49-F238E27FC236}">
                <a16:creationId xmlns:a16="http://schemas.microsoft.com/office/drawing/2014/main" id="{0A4AA24F-D77F-0629-78B1-E3A90BAF1199}"/>
              </a:ext>
            </a:extLst>
          </p:cNvPr>
          <p:cNvSpPr>
            <a:spLocks noChangeArrowheads="1"/>
          </p:cNvSpPr>
          <p:nvPr/>
        </p:nvSpPr>
        <p:spPr bwMode="auto">
          <a:xfrm>
            <a:off x="4801191" y="1397227"/>
            <a:ext cx="20655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latin typeface="Times New Roman" panose="02020603050405020304" pitchFamily="18" charset="0"/>
                <a:cs typeface="Times New Roman" panose="02020603050405020304" pitchFamily="18" charset="0"/>
              </a:rPr>
              <a:t>Anti-Windup</a:t>
            </a:r>
            <a:endParaRPr lang="en-US" sz="1600" b="0" i="1" dirty="0">
              <a:latin typeface="Times New Roman" panose="02020603050405020304" pitchFamily="18" charset="0"/>
              <a:cs typeface="Times New Roman" panose="02020603050405020304" pitchFamily="18" charset="0"/>
            </a:endParaRPr>
          </a:p>
        </p:txBody>
      </p:sp>
      <p:sp>
        <p:nvSpPr>
          <p:cNvPr id="130" name="Rectangle 129">
            <a:extLst>
              <a:ext uri="{FF2B5EF4-FFF2-40B4-BE49-F238E27FC236}">
                <a16:creationId xmlns:a16="http://schemas.microsoft.com/office/drawing/2014/main" id="{F7F5010D-E3A5-C9CA-C75B-597188571043}"/>
              </a:ext>
            </a:extLst>
          </p:cNvPr>
          <p:cNvSpPr/>
          <p:nvPr/>
        </p:nvSpPr>
        <p:spPr>
          <a:xfrm>
            <a:off x="2626376" y="388916"/>
            <a:ext cx="4294340" cy="1264452"/>
          </a:xfrm>
          <a:prstGeom prst="rect">
            <a:avLst/>
          </a:prstGeom>
          <a:noFill/>
          <a:ln w="19050" cap="flat" cmpd="sng" algn="ctr">
            <a:solidFill>
              <a:srgbClr val="0A0B0F"/>
            </a:solidFill>
            <a:prstDash val="sysDot"/>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134" name="Rectangle 133">
            <a:extLst>
              <a:ext uri="{FF2B5EF4-FFF2-40B4-BE49-F238E27FC236}">
                <a16:creationId xmlns:a16="http://schemas.microsoft.com/office/drawing/2014/main" id="{5EE6A259-F04A-E12E-34FA-58A64CD41F52}"/>
              </a:ext>
            </a:extLst>
          </p:cNvPr>
          <p:cNvSpPr/>
          <p:nvPr/>
        </p:nvSpPr>
        <p:spPr>
          <a:xfrm>
            <a:off x="2494414" y="-486048"/>
            <a:ext cx="5612978" cy="5894622"/>
          </a:xfrm>
          <a:prstGeom prst="rect">
            <a:avLst/>
          </a:prstGeom>
          <a:noFill/>
          <a:ln w="12700">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Text Box 13">
            <a:extLst>
              <a:ext uri="{FF2B5EF4-FFF2-40B4-BE49-F238E27FC236}">
                <a16:creationId xmlns:a16="http://schemas.microsoft.com/office/drawing/2014/main" id="{BFDAC74F-375A-73D9-9621-4F4863E5FBC7}"/>
              </a:ext>
            </a:extLst>
          </p:cNvPr>
          <p:cNvSpPr txBox="1">
            <a:spLocks noChangeArrowheads="1"/>
          </p:cNvSpPr>
          <p:nvPr/>
        </p:nvSpPr>
        <p:spPr bwMode="auto">
          <a:xfrm>
            <a:off x="2560858" y="-291151"/>
            <a:ext cx="598064" cy="307777"/>
          </a:xfrm>
          <a:prstGeom prst="rect">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wrap="square">
            <a:spAutoFit/>
          </a:bodyPr>
          <a:lstStyle>
            <a:defPPr>
              <a:defRPr lang="en-US"/>
            </a:defPPr>
            <a:lvl1pPr algn="ctr">
              <a:defRPr sz="1400" b="0" i="1">
                <a:solidFill>
                  <a:schemeClr val="tx1"/>
                </a:solidFill>
                <a:latin typeface="Times New Roman" panose="02020603050405020304" pitchFamily="18"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CCP </a:t>
            </a: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sp>
        <p:nvSpPr>
          <p:cNvPr id="136" name="Text Box 13">
            <a:extLst>
              <a:ext uri="{FF2B5EF4-FFF2-40B4-BE49-F238E27FC236}">
                <a16:creationId xmlns:a16="http://schemas.microsoft.com/office/drawing/2014/main" id="{11E968E9-FDE7-76AB-A791-C9CBEFEE00E6}"/>
              </a:ext>
            </a:extLst>
          </p:cNvPr>
          <p:cNvSpPr txBox="1">
            <a:spLocks noChangeArrowheads="1"/>
          </p:cNvSpPr>
          <p:nvPr/>
        </p:nvSpPr>
        <p:spPr bwMode="auto">
          <a:xfrm>
            <a:off x="8449350" y="3259425"/>
            <a:ext cx="1068067" cy="523220"/>
          </a:xfrm>
          <a:prstGeom prst="rect">
            <a:avLst/>
          </a:prstGeom>
          <a:solidFill>
            <a:srgbClr val="FFFFCC"/>
          </a:solidFill>
          <a:ln w="12700" algn="ctr">
            <a:solidFill>
              <a:srgbClr val="0A0B0F"/>
            </a:solidFill>
            <a:miter lim="800000"/>
            <a:headEnd/>
            <a:tailEnd/>
          </a:ln>
        </p:spPr>
        <p:txBody>
          <a:bodyPr wrap="squar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b="0" i="1" kern="0" dirty="0">
                <a:solidFill>
                  <a:srgbClr val="0A0B0F"/>
                </a:solidFill>
                <a:latin typeface="Times New Roman" panose="02020603050405020304" pitchFamily="18" charset="0"/>
                <a:cs typeface="Times New Roman" panose="02020603050405020304" pitchFamily="18" charset="0"/>
              </a:rPr>
              <a:t>PWM Distribution</a:t>
            </a:r>
            <a:endParaRPr kumimoji="0" lang="en-US" sz="11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cxnSp>
        <p:nvCxnSpPr>
          <p:cNvPr id="150" name="Connector: Elbow 149">
            <a:extLst>
              <a:ext uri="{FF2B5EF4-FFF2-40B4-BE49-F238E27FC236}">
                <a16:creationId xmlns:a16="http://schemas.microsoft.com/office/drawing/2014/main" id="{52FA167E-5C21-2180-6FDD-016A3FC18250}"/>
              </a:ext>
            </a:extLst>
          </p:cNvPr>
          <p:cNvCxnSpPr>
            <a:cxnSpLocks/>
            <a:stCxn id="13" idx="6"/>
            <a:endCxn id="117" idx="1"/>
          </p:cNvCxnSpPr>
          <p:nvPr/>
        </p:nvCxnSpPr>
        <p:spPr>
          <a:xfrm flipV="1">
            <a:off x="1927527" y="1257845"/>
            <a:ext cx="1616570" cy="2052"/>
          </a:xfrm>
          <a:prstGeom prst="bentConnector3">
            <a:avLst>
              <a:gd name="adj1" fmla="val 50000"/>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cxnSp>
        <p:nvCxnSpPr>
          <p:cNvPr id="159" name="Connector: Elbow 158">
            <a:extLst>
              <a:ext uri="{FF2B5EF4-FFF2-40B4-BE49-F238E27FC236}">
                <a16:creationId xmlns:a16="http://schemas.microsoft.com/office/drawing/2014/main" id="{3A2345FD-A7AF-AF49-F13F-F66D9238A487}"/>
              </a:ext>
            </a:extLst>
          </p:cNvPr>
          <p:cNvCxnSpPr>
            <a:stCxn id="76" idx="0"/>
            <a:endCxn id="10" idx="1"/>
          </p:cNvCxnSpPr>
          <p:nvPr/>
        </p:nvCxnSpPr>
        <p:spPr>
          <a:xfrm rot="5400000" flipH="1" flipV="1">
            <a:off x="-421701" y="2011329"/>
            <a:ext cx="1695394" cy="198552"/>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169" name="Straight Arrow Connector 168">
            <a:extLst>
              <a:ext uri="{FF2B5EF4-FFF2-40B4-BE49-F238E27FC236}">
                <a16:creationId xmlns:a16="http://schemas.microsoft.com/office/drawing/2014/main" id="{A1A4BBFB-49F5-C845-E2A2-CA92DE363ABD}"/>
              </a:ext>
            </a:extLst>
          </p:cNvPr>
          <p:cNvCxnSpPr>
            <a:cxnSpLocks/>
            <a:stCxn id="136" idx="3"/>
            <a:endCxn id="36" idx="1"/>
          </p:cNvCxnSpPr>
          <p:nvPr/>
        </p:nvCxnSpPr>
        <p:spPr>
          <a:xfrm flipV="1">
            <a:off x="9517417" y="3514773"/>
            <a:ext cx="262550" cy="6262"/>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grpSp>
        <p:nvGrpSpPr>
          <p:cNvPr id="173" name="Group 172">
            <a:extLst>
              <a:ext uri="{FF2B5EF4-FFF2-40B4-BE49-F238E27FC236}">
                <a16:creationId xmlns:a16="http://schemas.microsoft.com/office/drawing/2014/main" id="{8ADE625D-F98D-F71F-FCB5-7DB83DAE7A23}"/>
              </a:ext>
            </a:extLst>
          </p:cNvPr>
          <p:cNvGrpSpPr/>
          <p:nvPr/>
        </p:nvGrpSpPr>
        <p:grpSpPr>
          <a:xfrm>
            <a:off x="1700125" y="2412190"/>
            <a:ext cx="652447" cy="457200"/>
            <a:chOff x="3564001" y="3720476"/>
            <a:chExt cx="652447" cy="457200"/>
          </a:xfrm>
        </p:grpSpPr>
        <p:sp>
          <p:nvSpPr>
            <p:cNvPr id="174" name="Oval 173">
              <a:extLst>
                <a:ext uri="{FF2B5EF4-FFF2-40B4-BE49-F238E27FC236}">
                  <a16:creationId xmlns:a16="http://schemas.microsoft.com/office/drawing/2014/main" id="{9A967DDE-CE2D-FC9B-66A8-EAF7F131CF9A}"/>
                </a:ext>
              </a:extLst>
            </p:cNvPr>
            <p:cNvSpPr>
              <a:spLocks noChangeArrowheads="1"/>
            </p:cNvSpPr>
            <p:nvPr/>
          </p:nvSpPr>
          <p:spPr bwMode="auto">
            <a:xfrm>
              <a:off x="3759248" y="3720476"/>
              <a:ext cx="457200" cy="457200"/>
            </a:xfrm>
            <a:prstGeom prst="ellipse">
              <a:avLst/>
            </a:prstGeom>
            <a:solidFill>
              <a:srgbClr val="FFFFCC"/>
            </a:solidFill>
            <a:ln w="0">
              <a:solidFill>
                <a:srgbClr val="000000"/>
              </a:solidFill>
              <a:round/>
              <a:headEnd/>
              <a:tailEnd/>
            </a:ln>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endParaRPr>
            </a:p>
          </p:txBody>
        </p:sp>
        <p:sp>
          <p:nvSpPr>
            <p:cNvPr id="175" name="AutoShape 9">
              <a:extLst>
                <a:ext uri="{FF2B5EF4-FFF2-40B4-BE49-F238E27FC236}">
                  <a16:creationId xmlns:a16="http://schemas.microsoft.com/office/drawing/2014/main" id="{956EB3C3-65BE-80A4-23BC-013D36C79BF7}"/>
                </a:ext>
              </a:extLst>
            </p:cNvPr>
            <p:cNvSpPr>
              <a:spLocks noChangeArrowheads="1"/>
            </p:cNvSpPr>
            <p:nvPr/>
          </p:nvSpPr>
          <p:spPr bwMode="auto">
            <a:xfrm>
              <a:off x="3759248" y="3720476"/>
              <a:ext cx="457200" cy="457200"/>
            </a:xfrm>
            <a:prstGeom prst="flowChartSummingJunction">
              <a:avLst/>
            </a:prstGeom>
            <a:solidFill>
              <a:srgbClr val="FFFFCC"/>
            </a:solidFill>
            <a:ln w="9525" cap="rnd">
              <a:solidFill>
                <a:srgbClr val="000000"/>
              </a:solidFill>
              <a:round/>
              <a:headEnd/>
              <a:tailEnd/>
            </a:ln>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endParaRPr>
            </a:p>
          </p:txBody>
        </p:sp>
        <p:sp>
          <p:nvSpPr>
            <p:cNvPr id="176" name="Rectangle 175">
              <a:extLst>
                <a:ext uri="{FF2B5EF4-FFF2-40B4-BE49-F238E27FC236}">
                  <a16:creationId xmlns:a16="http://schemas.microsoft.com/office/drawing/2014/main" id="{335CB57F-9CCF-7D39-164C-B24E30742776}"/>
                </a:ext>
              </a:extLst>
            </p:cNvPr>
            <p:cNvSpPr>
              <a:spLocks noChangeArrowheads="1"/>
            </p:cNvSpPr>
            <p:nvPr/>
          </p:nvSpPr>
          <p:spPr bwMode="auto">
            <a:xfrm>
              <a:off x="3808778" y="3811935"/>
              <a:ext cx="119063" cy="244475"/>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rPr>
                <a:t>+</a:t>
              </a:r>
            </a:p>
          </p:txBody>
        </p:sp>
        <p:sp>
          <p:nvSpPr>
            <p:cNvPr id="177" name="Rectangle 176">
              <a:extLst>
                <a:ext uri="{FF2B5EF4-FFF2-40B4-BE49-F238E27FC236}">
                  <a16:creationId xmlns:a16="http://schemas.microsoft.com/office/drawing/2014/main" id="{9E3AB587-E94B-3404-61EF-49E4C62E9FEB}"/>
                </a:ext>
              </a:extLst>
            </p:cNvPr>
            <p:cNvSpPr>
              <a:spLocks noChangeArrowheads="1"/>
            </p:cNvSpPr>
            <p:nvPr/>
          </p:nvSpPr>
          <p:spPr bwMode="auto">
            <a:xfrm>
              <a:off x="3964988" y="3911611"/>
              <a:ext cx="68263" cy="244475"/>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rPr>
                <a:t>-</a:t>
              </a:r>
            </a:p>
          </p:txBody>
        </p:sp>
        <p:cxnSp>
          <p:nvCxnSpPr>
            <p:cNvPr id="178" name="AutoShape 16">
              <a:extLst>
                <a:ext uri="{FF2B5EF4-FFF2-40B4-BE49-F238E27FC236}">
                  <a16:creationId xmlns:a16="http://schemas.microsoft.com/office/drawing/2014/main" id="{8E55543A-7C6E-8F19-F9AE-5D9F72924E81}"/>
                </a:ext>
              </a:extLst>
            </p:cNvPr>
            <p:cNvCxnSpPr>
              <a:cxnSpLocks noChangeShapeType="1"/>
              <a:endCxn id="175" idx="2"/>
            </p:cNvCxnSpPr>
            <p:nvPr/>
          </p:nvCxnSpPr>
          <p:spPr bwMode="auto">
            <a:xfrm flipV="1">
              <a:off x="3564001" y="3949076"/>
              <a:ext cx="195247" cy="6350"/>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grpSp>
      <p:sp>
        <p:nvSpPr>
          <p:cNvPr id="179" name="Rectangle 6">
            <a:extLst>
              <a:ext uri="{FF2B5EF4-FFF2-40B4-BE49-F238E27FC236}">
                <a16:creationId xmlns:a16="http://schemas.microsoft.com/office/drawing/2014/main" id="{560F95D4-AAA7-7E99-FC30-25C43B1C79F6}"/>
              </a:ext>
            </a:extLst>
          </p:cNvPr>
          <p:cNvSpPr>
            <a:spLocks noChangeArrowheads="1"/>
          </p:cNvSpPr>
          <p:nvPr/>
        </p:nvSpPr>
        <p:spPr bwMode="auto">
          <a:xfrm>
            <a:off x="1666543" y="2853312"/>
            <a:ext cx="42319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r>
              <a:rPr lang="en-GB" sz="1600" b="0" i="1" dirty="0">
                <a:solidFill>
                  <a:srgbClr val="0A0B0F"/>
                </a:solidFill>
                <a:latin typeface="Times New Roman" panose="02020603050405020304" pitchFamily="18" charset="0"/>
                <a:cs typeface="Times New Roman" panose="02020603050405020304" pitchFamily="18" charset="0"/>
              </a:rPr>
              <a:t>input</a:t>
            </a:r>
            <a:endParaRPr lang="en-US" sz="1600" b="0" i="1" dirty="0">
              <a:solidFill>
                <a:srgbClr val="0A0B0F"/>
              </a:solidFill>
              <a:latin typeface="Times New Roman" panose="02020603050405020304" pitchFamily="18" charset="0"/>
              <a:cs typeface="Times New Roman" panose="02020603050405020304" pitchFamily="18" charset="0"/>
            </a:endParaRPr>
          </a:p>
        </p:txBody>
      </p:sp>
      <p:sp>
        <p:nvSpPr>
          <p:cNvPr id="180" name="Rectangle 6">
            <a:extLst>
              <a:ext uri="{FF2B5EF4-FFF2-40B4-BE49-F238E27FC236}">
                <a16:creationId xmlns:a16="http://schemas.microsoft.com/office/drawing/2014/main" id="{F7E42181-E149-0A7A-FDAD-ADB04B8682F3}"/>
              </a:ext>
            </a:extLst>
          </p:cNvPr>
          <p:cNvSpPr>
            <a:spLocks noChangeArrowheads="1"/>
          </p:cNvSpPr>
          <p:nvPr/>
        </p:nvSpPr>
        <p:spPr bwMode="auto">
          <a:xfrm>
            <a:off x="3075987" y="2371817"/>
            <a:ext cx="4302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l" eaLnBrk="1" hangingPunct="1"/>
            <a:r>
              <a:rPr lang="en-GB" sz="1600" b="0" i="1" dirty="0">
                <a:latin typeface="Times New Roman" panose="02020603050405020304" pitchFamily="18" charset="0"/>
                <a:cs typeface="Times New Roman" panose="02020603050405020304" pitchFamily="18" charset="0"/>
              </a:rPr>
              <a:t>error</a:t>
            </a:r>
            <a:endParaRPr lang="en-US" sz="1600" b="0"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81" name="Text Box 12">
                <a:extLst>
                  <a:ext uri="{FF2B5EF4-FFF2-40B4-BE49-F238E27FC236}">
                    <a16:creationId xmlns:a16="http://schemas.microsoft.com/office/drawing/2014/main" id="{7DDAEA4C-E64A-B5B0-54C4-1EF3A0C8FE91}"/>
                  </a:ext>
                </a:extLst>
              </p:cNvPr>
              <p:cNvSpPr txBox="1">
                <a:spLocks noChangeArrowheads="1"/>
              </p:cNvSpPr>
              <p:nvPr/>
            </p:nvSpPr>
            <p:spPr bwMode="auto">
              <a:xfrm>
                <a:off x="3557600" y="2354354"/>
                <a:ext cx="1273105" cy="584775"/>
              </a:xfrm>
              <a:prstGeom prst="rect">
                <a:avLst/>
              </a:prstGeom>
              <a:solidFill>
                <a:srgbClr val="FFFFCC"/>
              </a:solidFill>
              <a:ln w="12700">
                <a:solidFill>
                  <a:schemeClr val="tx1"/>
                </a:solidFill>
                <a:miter lim="800000"/>
                <a:headEnd/>
                <a:tailEnd/>
              </a:ln>
            </p:spPr>
            <p:txBody>
              <a:bodyPr wrap="non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14:m>
                  <m:oMathPara xmlns:m="http://schemas.openxmlformats.org/officeDocument/2006/math">
                    <m:oMathParaPr>
                      <m:jc m:val="centerGroup"/>
                    </m:oMathParaPr>
                    <m:oMath xmlns:m="http://schemas.openxmlformats.org/officeDocument/2006/math">
                      <m:sSub>
                        <m:sSubPr>
                          <m:ctrlPr>
                            <a:rPr lang="de-DE" sz="1800" b="0" i="1">
                              <a:latin typeface="Cambria Math" panose="02040503050406030204" pitchFamily="18" charset="0"/>
                            </a:rPr>
                          </m:ctrlPr>
                        </m:sSubPr>
                        <m:e>
                          <m:r>
                            <a:rPr lang="de-DE" sz="1800" b="0" i="1">
                              <a:latin typeface="Cambria Math"/>
                            </a:rPr>
                            <m:t>𝐻</m:t>
                          </m:r>
                        </m:e>
                        <m:sub>
                          <m:r>
                            <a:rPr lang="de-DE" sz="1800" b="0" i="1">
                              <a:latin typeface="Cambria Math"/>
                            </a:rPr>
                            <m:t>𝐶</m:t>
                          </m:r>
                        </m:sub>
                      </m:sSub>
                      <m:d>
                        <m:dPr>
                          <m:begChr m:val="["/>
                          <m:endChr m:val="]"/>
                          <m:ctrlPr>
                            <a:rPr lang="de-DE" sz="1800" b="0" i="1">
                              <a:latin typeface="Cambria Math" panose="02040503050406030204" pitchFamily="18" charset="0"/>
                            </a:rPr>
                          </m:ctrlPr>
                        </m:dPr>
                        <m:e>
                          <m:r>
                            <a:rPr lang="de-DE" sz="1800" b="0" i="1">
                              <a:latin typeface="Cambria Math"/>
                            </a:rPr>
                            <m:t>𝑧</m:t>
                          </m:r>
                        </m:e>
                      </m:d>
                    </m:oMath>
                  </m:oMathPara>
                </a14:m>
                <a:endParaRPr lang="en-GB" b="0" i="1" dirty="0"/>
              </a:p>
              <a:p>
                <a:pPr eaLnBrk="1" hangingPunct="1"/>
                <a:r>
                  <a:rPr lang="en-GB" b="0" i="1" dirty="0">
                    <a:latin typeface="Times New Roman" panose="02020603050405020304" pitchFamily="18" charset="0"/>
                    <a:cs typeface="Times New Roman" panose="02020603050405020304" pitchFamily="18" charset="0"/>
                  </a:rPr>
                  <a:t>(Compensator)</a:t>
                </a:r>
                <a:endParaRPr lang="en-US" b="0" i="1" dirty="0">
                  <a:latin typeface="Times New Roman" panose="02020603050405020304" pitchFamily="18" charset="0"/>
                  <a:cs typeface="Times New Roman" panose="02020603050405020304" pitchFamily="18" charset="0"/>
                </a:endParaRPr>
              </a:p>
            </p:txBody>
          </p:sp>
        </mc:Choice>
        <mc:Fallback xmlns="">
          <p:sp>
            <p:nvSpPr>
              <p:cNvPr id="181" name="Text Box 12">
                <a:extLst>
                  <a:ext uri="{FF2B5EF4-FFF2-40B4-BE49-F238E27FC236}">
                    <a16:creationId xmlns:a16="http://schemas.microsoft.com/office/drawing/2014/main" id="{7DDAEA4C-E64A-B5B0-54C4-1EF3A0C8FE91}"/>
                  </a:ext>
                </a:extLst>
              </p:cNvPr>
              <p:cNvSpPr txBox="1">
                <a:spLocks noRot="1" noChangeAspect="1" noMove="1" noResize="1" noEditPoints="1" noAdjustHandles="1" noChangeArrowheads="1" noChangeShapeType="1" noTextEdit="1"/>
              </p:cNvSpPr>
              <p:nvPr/>
            </p:nvSpPr>
            <p:spPr bwMode="auto">
              <a:xfrm>
                <a:off x="3557600" y="2354354"/>
                <a:ext cx="1273105" cy="584775"/>
              </a:xfrm>
              <a:prstGeom prst="rect">
                <a:avLst/>
              </a:prstGeom>
              <a:blipFill>
                <a:blip r:embed="rId5"/>
                <a:stretch>
                  <a:fillRect l="-952" r="-952" b="-9184"/>
                </a:stretch>
              </a:blipFill>
              <a:ln w="12700">
                <a:solidFill>
                  <a:schemeClr val="tx1"/>
                </a:solidFill>
                <a:miter lim="800000"/>
                <a:headEnd/>
                <a:tailEnd/>
              </a:ln>
            </p:spPr>
            <p:txBody>
              <a:bodyPr/>
              <a:lstStyle/>
              <a:p>
                <a:r>
                  <a:rPr lang="en-US">
                    <a:noFill/>
                  </a:rPr>
                  <a:t> </a:t>
                </a:r>
              </a:p>
            </p:txBody>
          </p:sp>
        </mc:Fallback>
      </mc:AlternateContent>
      <p:cxnSp>
        <p:nvCxnSpPr>
          <p:cNvPr id="182" name="AutoShape 145">
            <a:extLst>
              <a:ext uri="{FF2B5EF4-FFF2-40B4-BE49-F238E27FC236}">
                <a16:creationId xmlns:a16="http://schemas.microsoft.com/office/drawing/2014/main" id="{BF0D1392-8577-2D08-D48C-888B6011E397}"/>
              </a:ext>
            </a:extLst>
          </p:cNvPr>
          <p:cNvCxnSpPr>
            <a:cxnSpLocks noChangeShapeType="1"/>
            <a:stCxn id="185" idx="3"/>
          </p:cNvCxnSpPr>
          <p:nvPr/>
        </p:nvCxnSpPr>
        <p:spPr bwMode="auto">
          <a:xfrm>
            <a:off x="5880992" y="2646741"/>
            <a:ext cx="1281433" cy="399"/>
          </a:xfrm>
          <a:prstGeom prst="bentConnector3">
            <a:avLst>
              <a:gd name="adj1" fmla="val 50000"/>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83" name="Rectangle 6">
            <a:extLst>
              <a:ext uri="{FF2B5EF4-FFF2-40B4-BE49-F238E27FC236}">
                <a16:creationId xmlns:a16="http://schemas.microsoft.com/office/drawing/2014/main" id="{9EFB74D6-C928-6801-C459-4DE540895433}"/>
              </a:ext>
            </a:extLst>
          </p:cNvPr>
          <p:cNvSpPr>
            <a:spLocks noChangeArrowheads="1"/>
          </p:cNvSpPr>
          <p:nvPr/>
        </p:nvSpPr>
        <p:spPr bwMode="auto">
          <a:xfrm>
            <a:off x="6091888" y="2369024"/>
            <a:ext cx="52578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latin typeface="Times New Roman" panose="02020603050405020304" pitchFamily="18" charset="0"/>
                <a:cs typeface="Times New Roman" panose="02020603050405020304" pitchFamily="18" charset="0"/>
              </a:rPr>
              <a:t>output</a:t>
            </a:r>
            <a:endParaRPr lang="en-US" sz="1600" b="0" i="1" dirty="0">
              <a:latin typeface="Times New Roman" panose="02020603050405020304" pitchFamily="18" charset="0"/>
              <a:cs typeface="Times New Roman" panose="02020603050405020304" pitchFamily="18" charset="0"/>
            </a:endParaRPr>
          </a:p>
        </p:txBody>
      </p:sp>
      <p:grpSp>
        <p:nvGrpSpPr>
          <p:cNvPr id="184" name="Group 183">
            <a:extLst>
              <a:ext uri="{FF2B5EF4-FFF2-40B4-BE49-F238E27FC236}">
                <a16:creationId xmlns:a16="http://schemas.microsoft.com/office/drawing/2014/main" id="{7C257E95-9F31-08BB-53C9-789266635499}"/>
              </a:ext>
            </a:extLst>
          </p:cNvPr>
          <p:cNvGrpSpPr/>
          <p:nvPr/>
        </p:nvGrpSpPr>
        <p:grpSpPr>
          <a:xfrm>
            <a:off x="5569048" y="2492817"/>
            <a:ext cx="311944" cy="307848"/>
            <a:chOff x="3207544" y="2431256"/>
            <a:chExt cx="311944" cy="307848"/>
          </a:xfrm>
        </p:grpSpPr>
        <p:sp>
          <p:nvSpPr>
            <p:cNvPr id="185" name="Rectangle 184">
              <a:extLst>
                <a:ext uri="{FF2B5EF4-FFF2-40B4-BE49-F238E27FC236}">
                  <a16:creationId xmlns:a16="http://schemas.microsoft.com/office/drawing/2014/main" id="{92F9D378-2E34-AFF9-6D74-5AF5A6855AF6}"/>
                </a:ext>
              </a:extLst>
            </p:cNvPr>
            <p:cNvSpPr/>
            <p:nvPr/>
          </p:nvSpPr>
          <p:spPr>
            <a:xfrm>
              <a:off x="3207544" y="2431256"/>
              <a:ext cx="311944" cy="3078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6" name="Group 185">
              <a:extLst>
                <a:ext uri="{FF2B5EF4-FFF2-40B4-BE49-F238E27FC236}">
                  <a16:creationId xmlns:a16="http://schemas.microsoft.com/office/drawing/2014/main" id="{B36122C5-1C6D-7BFE-FCC0-64FF1FFE8099}"/>
                </a:ext>
              </a:extLst>
            </p:cNvPr>
            <p:cNvGrpSpPr/>
            <p:nvPr/>
          </p:nvGrpSpPr>
          <p:grpSpPr>
            <a:xfrm>
              <a:off x="3259965" y="2506342"/>
              <a:ext cx="195263" cy="139070"/>
              <a:chOff x="10813192" y="1273442"/>
              <a:chExt cx="195263" cy="139070"/>
            </a:xfrm>
          </p:grpSpPr>
          <p:cxnSp>
            <p:nvCxnSpPr>
              <p:cNvPr id="187" name="Straight Connector 186">
                <a:extLst>
                  <a:ext uri="{FF2B5EF4-FFF2-40B4-BE49-F238E27FC236}">
                    <a16:creationId xmlns:a16="http://schemas.microsoft.com/office/drawing/2014/main" id="{26FE9275-CA71-A1EC-4BE4-490F28A0A39F}"/>
                  </a:ext>
                </a:extLst>
              </p:cNvPr>
              <p:cNvCxnSpPr/>
              <p:nvPr/>
            </p:nvCxnSpPr>
            <p:spPr>
              <a:xfrm>
                <a:off x="10813192" y="1412512"/>
                <a:ext cx="66675"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3F639597-7DF1-5D21-0AFE-8D88378AEE40}"/>
                  </a:ext>
                </a:extLst>
              </p:cNvPr>
              <p:cNvCxnSpPr/>
              <p:nvPr/>
            </p:nvCxnSpPr>
            <p:spPr>
              <a:xfrm>
                <a:off x="10941780" y="1273442"/>
                <a:ext cx="66675"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9606E234-9C95-22F7-3FE6-371CAD80421B}"/>
                  </a:ext>
                </a:extLst>
              </p:cNvPr>
              <p:cNvCxnSpPr>
                <a:cxnSpLocks/>
              </p:cNvCxnSpPr>
              <p:nvPr/>
            </p:nvCxnSpPr>
            <p:spPr>
              <a:xfrm flipV="1">
                <a:off x="10879867" y="1273442"/>
                <a:ext cx="61913" cy="13907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90" name="Rectangle 189">
            <a:extLst>
              <a:ext uri="{FF2B5EF4-FFF2-40B4-BE49-F238E27FC236}">
                <a16:creationId xmlns:a16="http://schemas.microsoft.com/office/drawing/2014/main" id="{4CF32B55-D240-6EED-0270-D6829F63E562}"/>
              </a:ext>
            </a:extLst>
          </p:cNvPr>
          <p:cNvSpPr/>
          <p:nvPr/>
        </p:nvSpPr>
        <p:spPr>
          <a:xfrm>
            <a:off x="5911993" y="1918786"/>
            <a:ext cx="625923" cy="8036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91" name="AutoShape 146">
            <a:extLst>
              <a:ext uri="{FF2B5EF4-FFF2-40B4-BE49-F238E27FC236}">
                <a16:creationId xmlns:a16="http://schemas.microsoft.com/office/drawing/2014/main" id="{AB0ABF19-2135-B1DE-3F04-C6F47FA033C1}"/>
              </a:ext>
            </a:extLst>
          </p:cNvPr>
          <p:cNvCxnSpPr>
            <a:cxnSpLocks noChangeShapeType="1"/>
            <a:stCxn id="181" idx="3"/>
            <a:endCxn id="185" idx="1"/>
          </p:cNvCxnSpPr>
          <p:nvPr/>
        </p:nvCxnSpPr>
        <p:spPr bwMode="auto">
          <a:xfrm flipV="1">
            <a:off x="4830705" y="2646741"/>
            <a:ext cx="738343" cy="1"/>
          </a:xfrm>
          <a:prstGeom prst="straightConnector1">
            <a:avLst/>
          </a:prstGeom>
          <a:noFill/>
          <a:ln w="12700">
            <a:solidFill>
              <a:schemeClr val="tx1"/>
            </a:solidFill>
            <a:round/>
            <a:headEnd/>
            <a:tailEnd type="none" w="med" len="med"/>
          </a:ln>
          <a:extLst>
            <a:ext uri="{909E8E84-426E-40DD-AFC4-6F175D3DCCD1}">
              <a14:hiddenFill xmlns:a14="http://schemas.microsoft.com/office/drawing/2010/main">
                <a:noFill/>
              </a14:hiddenFill>
            </a:ext>
          </a:extLst>
        </p:spPr>
      </p:cxnSp>
      <p:sp>
        <p:nvSpPr>
          <p:cNvPr id="192" name="TextBox 191">
            <a:extLst>
              <a:ext uri="{FF2B5EF4-FFF2-40B4-BE49-F238E27FC236}">
                <a16:creationId xmlns:a16="http://schemas.microsoft.com/office/drawing/2014/main" id="{9AB56ED0-9E87-6F3E-3F53-28FAF6AD01F5}"/>
              </a:ext>
            </a:extLst>
          </p:cNvPr>
          <p:cNvSpPr txBox="1"/>
          <p:nvPr/>
        </p:nvSpPr>
        <p:spPr>
          <a:xfrm>
            <a:off x="3000893" y="1760240"/>
            <a:ext cx="3298297" cy="584775"/>
          </a:xfrm>
          <a:prstGeom prst="rect">
            <a:avLst/>
          </a:prstGeom>
          <a:noFill/>
        </p:spPr>
        <p:txBody>
          <a:bodyPr wrap="square" rtlCol="0">
            <a:spAutoFit/>
          </a:bodyPr>
          <a:lstStyle/>
          <a:p>
            <a:pPr algn="ctr"/>
            <a:r>
              <a:rPr lang="en-US" i="1" dirty="0">
                <a:latin typeface="Times New Roman" panose="02020603050405020304" pitchFamily="18" charset="0"/>
                <a:cs typeface="Times New Roman" panose="02020603050405020304" pitchFamily="18" charset="0"/>
              </a:rPr>
              <a:t>Power Feedback Loop</a:t>
            </a:r>
            <a:br>
              <a:rPr lang="en-US" i="1" dirty="0">
                <a:latin typeface="Times New Roman" panose="02020603050405020304" pitchFamily="18" charset="0"/>
                <a:cs typeface="Times New Roman" panose="02020603050405020304" pitchFamily="18" charset="0"/>
              </a:rPr>
            </a:br>
            <a:r>
              <a:rPr lang="en-US" sz="1400" i="1" dirty="0">
                <a:latin typeface="Times New Roman" panose="02020603050405020304" pitchFamily="18" charset="0"/>
                <a:cs typeface="Times New Roman" panose="02020603050405020304" pitchFamily="18" charset="0"/>
              </a:rPr>
              <a:t>(10KHz control interleaved with VLoop)</a:t>
            </a:r>
            <a:endParaRPr lang="en-US" i="1" dirty="0">
              <a:latin typeface="Times New Roman" panose="02020603050405020304" pitchFamily="18" charset="0"/>
              <a:cs typeface="Times New Roman" panose="02020603050405020304" pitchFamily="18" charset="0"/>
            </a:endParaRPr>
          </a:p>
        </p:txBody>
      </p:sp>
      <p:sp>
        <p:nvSpPr>
          <p:cNvPr id="193" name="Rectangle 6">
            <a:extLst>
              <a:ext uri="{FF2B5EF4-FFF2-40B4-BE49-F238E27FC236}">
                <a16:creationId xmlns:a16="http://schemas.microsoft.com/office/drawing/2014/main" id="{4488EA62-FBE6-0FE8-7FBA-33100C9538ED}"/>
              </a:ext>
            </a:extLst>
          </p:cNvPr>
          <p:cNvSpPr>
            <a:spLocks noChangeArrowheads="1"/>
          </p:cNvSpPr>
          <p:nvPr/>
        </p:nvSpPr>
        <p:spPr bwMode="auto">
          <a:xfrm>
            <a:off x="4814694" y="2786124"/>
            <a:ext cx="20655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latin typeface="Times New Roman" panose="02020603050405020304" pitchFamily="18" charset="0"/>
                <a:cs typeface="Times New Roman" panose="02020603050405020304" pitchFamily="18" charset="0"/>
              </a:rPr>
              <a:t>Anti-Windup</a:t>
            </a:r>
            <a:endParaRPr lang="en-US" sz="1600" b="0" i="1" dirty="0">
              <a:latin typeface="Times New Roman" panose="02020603050405020304" pitchFamily="18" charset="0"/>
              <a:cs typeface="Times New Roman" panose="02020603050405020304" pitchFamily="18" charset="0"/>
            </a:endParaRPr>
          </a:p>
        </p:txBody>
      </p:sp>
      <p:sp>
        <p:nvSpPr>
          <p:cNvPr id="194" name="Rectangle 193">
            <a:extLst>
              <a:ext uri="{FF2B5EF4-FFF2-40B4-BE49-F238E27FC236}">
                <a16:creationId xmlns:a16="http://schemas.microsoft.com/office/drawing/2014/main" id="{A321CAD3-4ACD-7176-70F7-4856C712E0A6}"/>
              </a:ext>
            </a:extLst>
          </p:cNvPr>
          <p:cNvSpPr/>
          <p:nvPr/>
        </p:nvSpPr>
        <p:spPr>
          <a:xfrm>
            <a:off x="2639879" y="1777813"/>
            <a:ext cx="4294340" cy="1264452"/>
          </a:xfrm>
          <a:prstGeom prst="rect">
            <a:avLst/>
          </a:prstGeom>
          <a:noFill/>
          <a:ln w="19050" cap="flat" cmpd="sng" algn="ctr">
            <a:solidFill>
              <a:srgbClr val="0A0B0F"/>
            </a:solidFill>
            <a:prstDash val="sysDot"/>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206" name="Rectangle 205">
            <a:extLst>
              <a:ext uri="{FF2B5EF4-FFF2-40B4-BE49-F238E27FC236}">
                <a16:creationId xmlns:a16="http://schemas.microsoft.com/office/drawing/2014/main" id="{8214FAED-5169-2EF7-70EC-6930B660D007}"/>
              </a:ext>
            </a:extLst>
          </p:cNvPr>
          <p:cNvSpPr/>
          <p:nvPr/>
        </p:nvSpPr>
        <p:spPr>
          <a:xfrm>
            <a:off x="7140086" y="0"/>
            <a:ext cx="465031" cy="283723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S</a:t>
            </a:r>
          </a:p>
          <a:p>
            <a:pPr algn="ctr"/>
            <a:r>
              <a:rPr lang="en-GB" sz="1600" dirty="0">
                <a:solidFill>
                  <a:schemeClr val="tx1"/>
                </a:solidFill>
              </a:rPr>
              <a:t>C</a:t>
            </a:r>
          </a:p>
          <a:p>
            <a:pPr algn="ctr"/>
            <a:r>
              <a:rPr lang="en-GB" sz="1600" dirty="0">
                <a:solidFill>
                  <a:schemeClr val="tx1"/>
                </a:solidFill>
              </a:rPr>
              <a:t>A</a:t>
            </a:r>
          </a:p>
          <a:p>
            <a:pPr algn="ctr"/>
            <a:r>
              <a:rPr lang="en-GB" sz="1600" dirty="0">
                <a:solidFill>
                  <a:schemeClr val="tx1"/>
                </a:solidFill>
              </a:rPr>
              <a:t>L</a:t>
            </a:r>
          </a:p>
          <a:p>
            <a:pPr algn="ctr"/>
            <a:r>
              <a:rPr lang="en-GB" sz="1600" dirty="0">
                <a:solidFill>
                  <a:schemeClr val="tx1"/>
                </a:solidFill>
              </a:rPr>
              <a:t>E</a:t>
            </a:r>
          </a:p>
          <a:p>
            <a:pPr algn="ctr"/>
            <a:r>
              <a:rPr lang="en-GB" sz="1600" dirty="0">
                <a:solidFill>
                  <a:schemeClr val="tx1"/>
                </a:solidFill>
              </a:rPr>
              <a:t>R</a:t>
            </a:r>
            <a:endParaRPr lang="en-US" sz="1600" dirty="0">
              <a:solidFill>
                <a:schemeClr val="tx1"/>
              </a:solidFill>
            </a:endParaRPr>
          </a:p>
        </p:txBody>
      </p:sp>
      <p:sp>
        <p:nvSpPr>
          <p:cNvPr id="221" name="Pentagon 20">
            <a:extLst>
              <a:ext uri="{FF2B5EF4-FFF2-40B4-BE49-F238E27FC236}">
                <a16:creationId xmlns:a16="http://schemas.microsoft.com/office/drawing/2014/main" id="{E5C599FB-D8C3-95F0-BBE0-07E31F05CCF6}"/>
              </a:ext>
            </a:extLst>
          </p:cNvPr>
          <p:cNvSpPr/>
          <p:nvPr/>
        </p:nvSpPr>
        <p:spPr bwMode="auto">
          <a:xfrm>
            <a:off x="9364999" y="7023263"/>
            <a:ext cx="886777" cy="307777"/>
          </a:xfrm>
          <a:prstGeom prst="homePlate">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ADC</a:t>
            </a:r>
          </a:p>
        </p:txBody>
      </p:sp>
      <p:sp>
        <p:nvSpPr>
          <p:cNvPr id="225" name="TextBox 224">
            <a:extLst>
              <a:ext uri="{FF2B5EF4-FFF2-40B4-BE49-F238E27FC236}">
                <a16:creationId xmlns:a16="http://schemas.microsoft.com/office/drawing/2014/main" id="{75C72A4E-848F-8920-A9E4-784EABD0CDA4}"/>
              </a:ext>
            </a:extLst>
          </p:cNvPr>
          <p:cNvSpPr txBox="1"/>
          <p:nvPr/>
        </p:nvSpPr>
        <p:spPr>
          <a:xfrm>
            <a:off x="3503306" y="3283937"/>
            <a:ext cx="3298297" cy="584775"/>
          </a:xfrm>
          <a:prstGeom prst="rect">
            <a:avLst/>
          </a:prstGeom>
          <a:noFill/>
        </p:spPr>
        <p:txBody>
          <a:bodyPr wrap="square" rtlCol="0">
            <a:spAutoFit/>
          </a:bodyPr>
          <a:lstStyle/>
          <a:p>
            <a:pPr algn="ctr"/>
            <a:r>
              <a:rPr lang="en-US" i="1" dirty="0">
                <a:latin typeface="Times New Roman" panose="02020603050405020304" pitchFamily="18" charset="0"/>
                <a:cs typeface="Times New Roman" panose="02020603050405020304" pitchFamily="18" charset="0"/>
              </a:rPr>
              <a:t>Current Feedback Loop</a:t>
            </a:r>
            <a:br>
              <a:rPr lang="en-US" i="1" dirty="0">
                <a:latin typeface="Times New Roman" panose="02020603050405020304" pitchFamily="18" charset="0"/>
                <a:cs typeface="Times New Roman" panose="02020603050405020304" pitchFamily="18" charset="0"/>
              </a:rPr>
            </a:br>
            <a:r>
              <a:rPr lang="en-US" sz="1400" i="1" dirty="0">
                <a:latin typeface="Times New Roman" panose="02020603050405020304" pitchFamily="18" charset="0"/>
                <a:cs typeface="Times New Roman" panose="02020603050405020304" pitchFamily="18" charset="0"/>
              </a:rPr>
              <a:t>(100KHz execution)</a:t>
            </a:r>
            <a:endParaRPr lang="en-US" i="1" dirty="0">
              <a:latin typeface="Times New Roman" panose="02020603050405020304" pitchFamily="18" charset="0"/>
              <a:cs typeface="Times New Roman" panose="02020603050405020304" pitchFamily="18" charset="0"/>
            </a:endParaRPr>
          </a:p>
        </p:txBody>
      </p:sp>
      <p:sp>
        <p:nvSpPr>
          <p:cNvPr id="226" name="Rectangle 225">
            <a:extLst>
              <a:ext uri="{FF2B5EF4-FFF2-40B4-BE49-F238E27FC236}">
                <a16:creationId xmlns:a16="http://schemas.microsoft.com/office/drawing/2014/main" id="{14A4F7DD-D216-0D96-CFD8-C2131FE2FB8B}"/>
              </a:ext>
            </a:extLst>
          </p:cNvPr>
          <p:cNvSpPr/>
          <p:nvPr/>
        </p:nvSpPr>
        <p:spPr>
          <a:xfrm>
            <a:off x="3142292" y="3301510"/>
            <a:ext cx="4294340" cy="1264452"/>
          </a:xfrm>
          <a:prstGeom prst="rect">
            <a:avLst/>
          </a:prstGeom>
          <a:noFill/>
          <a:ln w="19050" cap="flat" cmpd="sng" algn="ctr">
            <a:solidFill>
              <a:srgbClr val="0A0B0F"/>
            </a:solidFill>
            <a:prstDash val="sysDot"/>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grpSp>
        <p:nvGrpSpPr>
          <p:cNvPr id="289" name="Group 288">
            <a:extLst>
              <a:ext uri="{FF2B5EF4-FFF2-40B4-BE49-F238E27FC236}">
                <a16:creationId xmlns:a16="http://schemas.microsoft.com/office/drawing/2014/main" id="{C5054333-6029-1A5B-205F-93CF7F18462A}"/>
              </a:ext>
            </a:extLst>
          </p:cNvPr>
          <p:cNvGrpSpPr/>
          <p:nvPr/>
        </p:nvGrpSpPr>
        <p:grpSpPr>
          <a:xfrm>
            <a:off x="1803236" y="3477989"/>
            <a:ext cx="654596" cy="413045"/>
            <a:chOff x="1192912" y="2416089"/>
            <a:chExt cx="457200" cy="274650"/>
          </a:xfrm>
        </p:grpSpPr>
        <p:sp>
          <p:nvSpPr>
            <p:cNvPr id="234" name="Rectangle 233">
              <a:extLst>
                <a:ext uri="{FF2B5EF4-FFF2-40B4-BE49-F238E27FC236}">
                  <a16:creationId xmlns:a16="http://schemas.microsoft.com/office/drawing/2014/main" id="{4E9D2247-CF89-D963-AAB1-8BD325666A5F}"/>
                </a:ext>
              </a:extLst>
            </p:cNvPr>
            <p:cNvSpPr/>
            <p:nvPr/>
          </p:nvSpPr>
          <p:spPr>
            <a:xfrm>
              <a:off x="1192912" y="2416089"/>
              <a:ext cx="457200" cy="274650"/>
            </a:xfrm>
            <a:prstGeom prst="rect">
              <a:avLst/>
            </a:prstGeom>
            <a:solidFill>
              <a:srgbClr val="FFFFCC"/>
            </a:solidFill>
            <a:ln w="9525" cap="rnd">
              <a:solidFill>
                <a:srgbClr val="000000"/>
              </a:solidFill>
              <a:round/>
              <a:headEnd/>
              <a:tailEnd/>
            </a:ln>
          </p:spPr>
          <p:txBody>
            <a:bodyPr/>
            <a:lstStyle/>
            <a:p>
              <a:endParaRPr lang="en-US" sz="1400" kern="0">
                <a:solidFill>
                  <a:srgbClr val="0A0B0F"/>
                </a:solidFill>
                <a:latin typeface="Arial" panose="020B0604020202020204" pitchFamily="34" charset="0"/>
                <a:cs typeface="Arial" panose="020B0604020202020204" pitchFamily="34" charset="0"/>
              </a:endParaRPr>
            </a:p>
          </p:txBody>
        </p:sp>
        <p:sp>
          <p:nvSpPr>
            <p:cNvPr id="232" name="Multiplication Sign 231">
              <a:extLst>
                <a:ext uri="{FF2B5EF4-FFF2-40B4-BE49-F238E27FC236}">
                  <a16:creationId xmlns:a16="http://schemas.microsoft.com/office/drawing/2014/main" id="{BE0F6CEE-CD90-65BB-D989-6F03466C62BA}"/>
                </a:ext>
              </a:extLst>
            </p:cNvPr>
            <p:cNvSpPr/>
            <p:nvPr/>
          </p:nvSpPr>
          <p:spPr>
            <a:xfrm>
              <a:off x="1304538" y="2440718"/>
              <a:ext cx="224473" cy="227067"/>
            </a:xfrm>
            <a:prstGeom prst="mathMultiply">
              <a:avLst/>
            </a:prstGeom>
            <a:solidFill>
              <a:srgbClr val="FFFFCC"/>
            </a:solidFill>
            <a:ln w="9525" cap="rnd">
              <a:solidFill>
                <a:srgbClr val="000000"/>
              </a:solidFill>
              <a:round/>
              <a:headEnd/>
              <a:tailEnd/>
            </a:ln>
          </p:spPr>
          <p:txBody>
            <a:bodyPr/>
            <a:lstStyle/>
            <a:p>
              <a:endParaRPr lang="en-US" sz="1400" kern="0">
                <a:solidFill>
                  <a:srgbClr val="0A0B0F"/>
                </a:solidFill>
                <a:latin typeface="Arial" panose="020B0604020202020204" pitchFamily="34" charset="0"/>
                <a:cs typeface="Arial" panose="020B0604020202020204" pitchFamily="34" charset="0"/>
              </a:endParaRPr>
            </a:p>
          </p:txBody>
        </p:sp>
      </p:grpSp>
      <p:cxnSp>
        <p:nvCxnSpPr>
          <p:cNvPr id="237" name="Connector: Elbow 236">
            <a:extLst>
              <a:ext uri="{FF2B5EF4-FFF2-40B4-BE49-F238E27FC236}">
                <a16:creationId xmlns:a16="http://schemas.microsoft.com/office/drawing/2014/main" id="{3983ED03-FC78-B218-EB05-5A4BB2C38A2E}"/>
              </a:ext>
            </a:extLst>
          </p:cNvPr>
          <p:cNvCxnSpPr>
            <a:cxnSpLocks/>
            <a:stCxn id="92" idx="1"/>
          </p:cNvCxnSpPr>
          <p:nvPr/>
        </p:nvCxnSpPr>
        <p:spPr>
          <a:xfrm rot="10800000">
            <a:off x="2319015" y="3887656"/>
            <a:ext cx="4730197" cy="958838"/>
          </a:xfrm>
          <a:prstGeom prst="bentConnector3">
            <a:avLst>
              <a:gd name="adj1" fmla="val 99939"/>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245" name="Straight Arrow Connector 244">
            <a:extLst>
              <a:ext uri="{FF2B5EF4-FFF2-40B4-BE49-F238E27FC236}">
                <a16:creationId xmlns:a16="http://schemas.microsoft.com/office/drawing/2014/main" id="{A8E50884-C5B0-960F-66D4-C78935B34F79}"/>
              </a:ext>
            </a:extLst>
          </p:cNvPr>
          <p:cNvCxnSpPr>
            <a:cxnSpLocks/>
            <a:stCxn id="234" idx="0"/>
            <a:endCxn id="175" idx="4"/>
          </p:cNvCxnSpPr>
          <p:nvPr/>
        </p:nvCxnSpPr>
        <p:spPr>
          <a:xfrm flipH="1" flipV="1">
            <a:off x="2123972" y="2869390"/>
            <a:ext cx="6562" cy="608599"/>
          </a:xfrm>
          <a:prstGeom prst="straightConnector1">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270" name="Connector: Elbow 269">
            <a:extLst>
              <a:ext uri="{FF2B5EF4-FFF2-40B4-BE49-F238E27FC236}">
                <a16:creationId xmlns:a16="http://schemas.microsoft.com/office/drawing/2014/main" id="{23B5BC71-BA3D-8C18-F6BD-B3FAD88432B3}"/>
              </a:ext>
            </a:extLst>
          </p:cNvPr>
          <p:cNvCxnSpPr>
            <a:cxnSpLocks/>
            <a:stCxn id="76" idx="0"/>
            <a:endCxn id="295" idx="1"/>
          </p:cNvCxnSpPr>
          <p:nvPr/>
        </p:nvCxnSpPr>
        <p:spPr>
          <a:xfrm rot="5400000" flipH="1" flipV="1">
            <a:off x="357697" y="2611023"/>
            <a:ext cx="316302" cy="378256"/>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287" name="Connector: Elbow 286">
            <a:extLst>
              <a:ext uri="{FF2B5EF4-FFF2-40B4-BE49-F238E27FC236}">
                <a16:creationId xmlns:a16="http://schemas.microsoft.com/office/drawing/2014/main" id="{6293782C-6E3B-B689-6BE1-A937330020E1}"/>
              </a:ext>
            </a:extLst>
          </p:cNvPr>
          <p:cNvCxnSpPr>
            <a:cxnSpLocks/>
            <a:stCxn id="5" idx="1"/>
          </p:cNvCxnSpPr>
          <p:nvPr/>
        </p:nvCxnSpPr>
        <p:spPr>
          <a:xfrm rot="10800000">
            <a:off x="1901794" y="3889381"/>
            <a:ext cx="4311423" cy="1250813"/>
          </a:xfrm>
          <a:prstGeom prst="bentConnector3">
            <a:avLst>
              <a:gd name="adj1" fmla="val 99958"/>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295" name="Rectangle 4">
            <a:extLst>
              <a:ext uri="{FF2B5EF4-FFF2-40B4-BE49-F238E27FC236}">
                <a16:creationId xmlns:a16="http://schemas.microsoft.com/office/drawing/2014/main" id="{2509D5B2-940D-0E1E-F0F9-B219144C227D}"/>
              </a:ext>
            </a:extLst>
          </p:cNvPr>
          <p:cNvSpPr>
            <a:spLocks noChangeArrowheads="1"/>
          </p:cNvSpPr>
          <p:nvPr/>
        </p:nvSpPr>
        <p:spPr bwMode="auto">
          <a:xfrm>
            <a:off x="704976" y="2518889"/>
            <a:ext cx="995149" cy="246221"/>
          </a:xfrm>
          <a:prstGeom prst="rect">
            <a:avLst/>
          </a:prstGeom>
          <a:solidFill>
            <a:schemeClr val="accent6">
              <a:lumMod val="60000"/>
              <a:lumOff val="40000"/>
              <a:alpha val="69804"/>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GB" sz="1600" i="1" dirty="0">
                <a:solidFill>
                  <a:srgbClr val="0A0B0F"/>
                </a:solidFill>
                <a:latin typeface="Times New Roman" panose="02020603050405020304" pitchFamily="18" charset="0"/>
                <a:cs typeface="Times New Roman" panose="02020603050405020304" pitchFamily="18" charset="0"/>
              </a:rPr>
              <a:t>PLimit</a:t>
            </a:r>
            <a:endParaRPr lang="en-US" sz="1600" i="1" dirty="0">
              <a:solidFill>
                <a:srgbClr val="0A0B0F"/>
              </a:solidFill>
              <a:latin typeface="Times New Roman" panose="02020603050405020304" pitchFamily="18" charset="0"/>
              <a:cs typeface="Times New Roman" panose="02020603050405020304" pitchFamily="18" charset="0"/>
            </a:endParaRPr>
          </a:p>
        </p:txBody>
      </p:sp>
      <p:sp>
        <p:nvSpPr>
          <p:cNvPr id="298" name="Rectangle 4">
            <a:extLst>
              <a:ext uri="{FF2B5EF4-FFF2-40B4-BE49-F238E27FC236}">
                <a16:creationId xmlns:a16="http://schemas.microsoft.com/office/drawing/2014/main" id="{8EBD1D0A-4D14-8F67-6182-2F79D892CC33}"/>
              </a:ext>
            </a:extLst>
          </p:cNvPr>
          <p:cNvSpPr>
            <a:spLocks noChangeArrowheads="1"/>
          </p:cNvSpPr>
          <p:nvPr/>
        </p:nvSpPr>
        <p:spPr bwMode="auto">
          <a:xfrm>
            <a:off x="842009" y="3960"/>
            <a:ext cx="694527" cy="251958"/>
          </a:xfrm>
          <a:prstGeom prst="rect">
            <a:avLst/>
          </a:prstGeom>
          <a:solidFill>
            <a:schemeClr val="accent6">
              <a:lumMod val="60000"/>
              <a:lumOff val="40000"/>
              <a:alpha val="69804"/>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GB" sz="1600" i="1" dirty="0">
                <a:solidFill>
                  <a:srgbClr val="0A0B0F"/>
                </a:solidFill>
                <a:latin typeface="Times New Roman" panose="02020603050405020304" pitchFamily="18" charset="0"/>
                <a:cs typeface="Times New Roman" panose="02020603050405020304" pitchFamily="18" charset="0"/>
              </a:rPr>
              <a:t>ILimit </a:t>
            </a:r>
            <a:endParaRPr lang="en-US" sz="1600" i="1" dirty="0">
              <a:solidFill>
                <a:srgbClr val="0A0B0F"/>
              </a:solidFill>
              <a:latin typeface="Times New Roman" panose="02020603050405020304" pitchFamily="18" charset="0"/>
              <a:cs typeface="Times New Roman" panose="02020603050405020304" pitchFamily="18" charset="0"/>
            </a:endParaRPr>
          </a:p>
        </p:txBody>
      </p:sp>
      <p:cxnSp>
        <p:nvCxnSpPr>
          <p:cNvPr id="300" name="Connector: Elbow 299">
            <a:extLst>
              <a:ext uri="{FF2B5EF4-FFF2-40B4-BE49-F238E27FC236}">
                <a16:creationId xmlns:a16="http://schemas.microsoft.com/office/drawing/2014/main" id="{1B55DE38-8E92-8482-C8E9-CE57346BCA31}"/>
              </a:ext>
            </a:extLst>
          </p:cNvPr>
          <p:cNvCxnSpPr>
            <a:stCxn id="76" idx="0"/>
            <a:endCxn id="298" idx="1"/>
          </p:cNvCxnSpPr>
          <p:nvPr/>
        </p:nvCxnSpPr>
        <p:spPr>
          <a:xfrm rot="5400000" flipH="1" flipV="1">
            <a:off x="-829817" y="1286477"/>
            <a:ext cx="2828363" cy="515289"/>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307" name="Straight Arrow Connector 306">
            <a:extLst>
              <a:ext uri="{FF2B5EF4-FFF2-40B4-BE49-F238E27FC236}">
                <a16:creationId xmlns:a16="http://schemas.microsoft.com/office/drawing/2014/main" id="{1320BEA3-5E3E-B8DA-EC92-4308B927CF51}"/>
              </a:ext>
            </a:extLst>
          </p:cNvPr>
          <p:cNvCxnSpPr>
            <a:cxnSpLocks/>
            <a:stCxn id="175" idx="6"/>
            <a:endCxn id="181" idx="1"/>
          </p:cNvCxnSpPr>
          <p:nvPr/>
        </p:nvCxnSpPr>
        <p:spPr>
          <a:xfrm>
            <a:off x="2352572" y="2640790"/>
            <a:ext cx="1205028" cy="5952"/>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cxnSp>
        <p:nvCxnSpPr>
          <p:cNvPr id="314" name="Connector: Elbow 313">
            <a:extLst>
              <a:ext uri="{FF2B5EF4-FFF2-40B4-BE49-F238E27FC236}">
                <a16:creationId xmlns:a16="http://schemas.microsoft.com/office/drawing/2014/main" id="{26326AEA-129F-3C9B-9A34-A8C42648DB7D}"/>
              </a:ext>
            </a:extLst>
          </p:cNvPr>
          <p:cNvCxnSpPr>
            <a:cxnSpLocks/>
            <a:stCxn id="206" idx="2"/>
            <a:endCxn id="99" idx="1"/>
          </p:cNvCxnSpPr>
          <p:nvPr/>
        </p:nvCxnSpPr>
        <p:spPr>
          <a:xfrm rot="5400000">
            <a:off x="4636111" y="1451536"/>
            <a:ext cx="1350793" cy="4122190"/>
          </a:xfrm>
          <a:prstGeom prst="bentConnector4">
            <a:avLst>
              <a:gd name="adj1" fmla="val 22910"/>
              <a:gd name="adj2" fmla="val 105546"/>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40" name="Straight Arrow Connector 339">
            <a:extLst>
              <a:ext uri="{FF2B5EF4-FFF2-40B4-BE49-F238E27FC236}">
                <a16:creationId xmlns:a16="http://schemas.microsoft.com/office/drawing/2014/main" id="{1B6AA3DA-743E-19DA-0C9E-44D4B8378FE4}"/>
              </a:ext>
            </a:extLst>
          </p:cNvPr>
          <p:cNvCxnSpPr>
            <a:cxnSpLocks/>
            <a:stCxn id="298" idx="3"/>
          </p:cNvCxnSpPr>
          <p:nvPr/>
        </p:nvCxnSpPr>
        <p:spPr>
          <a:xfrm>
            <a:off x="1536536" y="129939"/>
            <a:ext cx="5593937"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51" name="Pentagon 20">
            <a:extLst>
              <a:ext uri="{FF2B5EF4-FFF2-40B4-BE49-F238E27FC236}">
                <a16:creationId xmlns:a16="http://schemas.microsoft.com/office/drawing/2014/main" id="{0F9A9ACC-7D49-3C43-600E-6A2038B14053}"/>
              </a:ext>
            </a:extLst>
          </p:cNvPr>
          <p:cNvSpPr/>
          <p:nvPr/>
        </p:nvSpPr>
        <p:spPr bwMode="auto">
          <a:xfrm>
            <a:off x="9321869" y="1547768"/>
            <a:ext cx="886777" cy="307777"/>
          </a:xfrm>
          <a:prstGeom prst="homePlate">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ADC</a:t>
            </a:r>
          </a:p>
        </p:txBody>
      </p:sp>
      <p:sp>
        <p:nvSpPr>
          <p:cNvPr id="352" name="Text Box 13">
            <a:extLst>
              <a:ext uri="{FF2B5EF4-FFF2-40B4-BE49-F238E27FC236}">
                <a16:creationId xmlns:a16="http://schemas.microsoft.com/office/drawing/2014/main" id="{3557A175-7810-BAC3-2C5F-6078E290AFFC}"/>
              </a:ext>
            </a:extLst>
          </p:cNvPr>
          <p:cNvSpPr txBox="1">
            <a:spLocks noChangeArrowheads="1"/>
          </p:cNvSpPr>
          <p:nvPr/>
        </p:nvSpPr>
        <p:spPr bwMode="auto">
          <a:xfrm>
            <a:off x="10627282" y="1438120"/>
            <a:ext cx="1155999" cy="523220"/>
          </a:xfrm>
          <a:prstGeom prst="rect">
            <a:avLst/>
          </a:prstGeom>
          <a:solidFill>
            <a:srgbClr val="FFFFCC"/>
          </a:solidFill>
          <a:ln w="12700" algn="ctr">
            <a:solidFill>
              <a:srgbClr val="0A0B0F"/>
            </a:solidFill>
            <a:miter lim="800000"/>
            <a:headEnd/>
            <a:tailEnd/>
          </a:ln>
        </p:spPr>
        <p:txBody>
          <a:bodyPr wrap="squar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Temperature</a:t>
            </a:r>
          </a:p>
          <a:p>
            <a:pPr marL="0" marR="0" lvl="0" indent="0" algn="ctr" defTabSz="914400" eaLnBrk="1" fontAlgn="auto" latinLnBrk="0" hangingPunct="1">
              <a:lnSpc>
                <a:spcPct val="100000"/>
              </a:lnSpc>
              <a:spcBef>
                <a:spcPts val="0"/>
              </a:spcBef>
              <a:spcAft>
                <a:spcPts val="0"/>
              </a:spcAft>
              <a:buClrTx/>
              <a:buSzTx/>
              <a:buFontTx/>
              <a:buNone/>
              <a:tabLst/>
              <a:defRPr/>
            </a:pPr>
            <a:r>
              <a:rPr lang="en-GB" b="0" i="1" kern="0" dirty="0">
                <a:solidFill>
                  <a:srgbClr val="0A0B0F"/>
                </a:solidFill>
                <a:latin typeface="Times New Roman" panose="02020603050405020304" pitchFamily="18" charset="0"/>
                <a:cs typeface="Times New Roman" panose="02020603050405020304" pitchFamily="18" charset="0"/>
              </a:rPr>
              <a:t>Sense</a:t>
            </a:r>
            <a:endParaRPr kumimoji="0" lang="en-US" sz="11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cxnSp>
        <p:nvCxnSpPr>
          <p:cNvPr id="358" name="Straight Arrow Connector 357">
            <a:extLst>
              <a:ext uri="{FF2B5EF4-FFF2-40B4-BE49-F238E27FC236}">
                <a16:creationId xmlns:a16="http://schemas.microsoft.com/office/drawing/2014/main" id="{FCF1018B-E84D-BAC1-407C-EB0B32552C1E}"/>
              </a:ext>
            </a:extLst>
          </p:cNvPr>
          <p:cNvCxnSpPr>
            <a:cxnSpLocks/>
            <a:stCxn id="221" idx="1"/>
          </p:cNvCxnSpPr>
          <p:nvPr/>
        </p:nvCxnSpPr>
        <p:spPr>
          <a:xfrm flipH="1">
            <a:off x="5597896" y="7177152"/>
            <a:ext cx="3767103" cy="0"/>
          </a:xfrm>
          <a:prstGeom prst="straightConnector1">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360" name="Text Box 13">
            <a:extLst>
              <a:ext uri="{FF2B5EF4-FFF2-40B4-BE49-F238E27FC236}">
                <a16:creationId xmlns:a16="http://schemas.microsoft.com/office/drawing/2014/main" id="{4D3590E7-D9E0-8906-C132-C332407A7206}"/>
              </a:ext>
            </a:extLst>
          </p:cNvPr>
          <p:cNvSpPr txBox="1">
            <a:spLocks noChangeArrowheads="1"/>
          </p:cNvSpPr>
          <p:nvPr/>
        </p:nvSpPr>
        <p:spPr bwMode="auto">
          <a:xfrm>
            <a:off x="9332219" y="676857"/>
            <a:ext cx="598064" cy="307777"/>
          </a:xfrm>
          <a:prstGeom prst="rect">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wrap="square">
            <a:spAutoFit/>
          </a:bodyPr>
          <a:lstStyle>
            <a:defPPr>
              <a:defRPr lang="en-US"/>
            </a:defPPr>
            <a:lvl1pPr algn="ctr">
              <a:defRPr sz="1400" b="0" i="1">
                <a:solidFill>
                  <a:schemeClr val="tx1"/>
                </a:solidFill>
                <a:latin typeface="Times New Roman" panose="02020603050405020304" pitchFamily="18"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kern="0" dirty="0">
                <a:solidFill>
                  <a:srgbClr val="0A0B0F"/>
                </a:solidFill>
              </a:rPr>
              <a:t>CCP</a:t>
            </a: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sp>
        <p:nvSpPr>
          <p:cNvPr id="361" name="Text Box 13">
            <a:extLst>
              <a:ext uri="{FF2B5EF4-FFF2-40B4-BE49-F238E27FC236}">
                <a16:creationId xmlns:a16="http://schemas.microsoft.com/office/drawing/2014/main" id="{11751469-6AA2-FCC9-61DC-34A7F3728EDA}"/>
              </a:ext>
            </a:extLst>
          </p:cNvPr>
          <p:cNvSpPr txBox="1">
            <a:spLocks noChangeArrowheads="1"/>
          </p:cNvSpPr>
          <p:nvPr/>
        </p:nvSpPr>
        <p:spPr bwMode="auto">
          <a:xfrm>
            <a:off x="10619441" y="672906"/>
            <a:ext cx="1155999" cy="307777"/>
          </a:xfrm>
          <a:prstGeom prst="rect">
            <a:avLst/>
          </a:prstGeom>
          <a:solidFill>
            <a:srgbClr val="FFFFCC"/>
          </a:solidFill>
          <a:ln w="12700" algn="ctr">
            <a:solidFill>
              <a:srgbClr val="0A0B0F"/>
            </a:solidFill>
            <a:miter lim="800000"/>
            <a:headEnd/>
            <a:tailEnd/>
          </a:ln>
        </p:spPr>
        <p:txBody>
          <a:bodyPr wrap="squar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Fan</a:t>
            </a:r>
            <a:endParaRPr kumimoji="0" lang="en-US" sz="11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sp>
        <p:nvSpPr>
          <p:cNvPr id="362" name="Text Box 13">
            <a:extLst>
              <a:ext uri="{FF2B5EF4-FFF2-40B4-BE49-F238E27FC236}">
                <a16:creationId xmlns:a16="http://schemas.microsoft.com/office/drawing/2014/main" id="{72C71ED0-48F0-3F2A-F655-B17943C18D8A}"/>
              </a:ext>
            </a:extLst>
          </p:cNvPr>
          <p:cNvSpPr txBox="1">
            <a:spLocks noChangeArrowheads="1"/>
          </p:cNvSpPr>
          <p:nvPr/>
        </p:nvSpPr>
        <p:spPr bwMode="auto">
          <a:xfrm>
            <a:off x="9316950" y="-202256"/>
            <a:ext cx="598064" cy="307777"/>
          </a:xfrm>
          <a:prstGeom prst="rect">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wrap="square">
            <a:spAutoFit/>
          </a:bodyPr>
          <a:lstStyle>
            <a:defPPr>
              <a:defRPr lang="en-US"/>
            </a:defPPr>
            <a:lvl1pPr algn="ctr">
              <a:defRPr sz="1400" b="0" i="1">
                <a:solidFill>
                  <a:schemeClr val="tx1"/>
                </a:solidFill>
                <a:latin typeface="Times New Roman" panose="02020603050405020304" pitchFamily="18"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kern="0" dirty="0">
                <a:solidFill>
                  <a:srgbClr val="0A0B0F"/>
                </a:solidFill>
              </a:rPr>
              <a:t>CAN</a:t>
            </a: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cxnSp>
        <p:nvCxnSpPr>
          <p:cNvPr id="365" name="Straight Arrow Connector 364">
            <a:extLst>
              <a:ext uri="{FF2B5EF4-FFF2-40B4-BE49-F238E27FC236}">
                <a16:creationId xmlns:a16="http://schemas.microsoft.com/office/drawing/2014/main" id="{866D2E2E-A7F8-573A-1B6F-08BE10508443}"/>
              </a:ext>
            </a:extLst>
          </p:cNvPr>
          <p:cNvCxnSpPr>
            <a:stCxn id="360" idx="3"/>
            <a:endCxn id="361" idx="1"/>
          </p:cNvCxnSpPr>
          <p:nvPr/>
        </p:nvCxnSpPr>
        <p:spPr>
          <a:xfrm flipV="1">
            <a:off x="9930283" y="826795"/>
            <a:ext cx="689158" cy="3951"/>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cxnSp>
        <p:nvCxnSpPr>
          <p:cNvPr id="367" name="Straight Arrow Connector 366">
            <a:extLst>
              <a:ext uri="{FF2B5EF4-FFF2-40B4-BE49-F238E27FC236}">
                <a16:creationId xmlns:a16="http://schemas.microsoft.com/office/drawing/2014/main" id="{CAAAD671-DBAB-CFA9-3DA3-C7514E638B84}"/>
              </a:ext>
            </a:extLst>
          </p:cNvPr>
          <p:cNvCxnSpPr>
            <a:stCxn id="352" idx="1"/>
            <a:endCxn id="351" idx="3"/>
          </p:cNvCxnSpPr>
          <p:nvPr/>
        </p:nvCxnSpPr>
        <p:spPr>
          <a:xfrm flipH="1">
            <a:off x="10208646" y="1699730"/>
            <a:ext cx="418636" cy="1927"/>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cxnSp>
        <p:nvCxnSpPr>
          <p:cNvPr id="369" name="Straight Arrow Connector 368">
            <a:extLst>
              <a:ext uri="{FF2B5EF4-FFF2-40B4-BE49-F238E27FC236}">
                <a16:creationId xmlns:a16="http://schemas.microsoft.com/office/drawing/2014/main" id="{F58FCEB7-FDC4-8AD9-165D-BE2D65BEC136}"/>
              </a:ext>
            </a:extLst>
          </p:cNvPr>
          <p:cNvCxnSpPr>
            <a:cxnSpLocks/>
          </p:cNvCxnSpPr>
          <p:nvPr/>
        </p:nvCxnSpPr>
        <p:spPr>
          <a:xfrm>
            <a:off x="9915014" y="-149427"/>
            <a:ext cx="695546" cy="0"/>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cxnSp>
        <p:nvCxnSpPr>
          <p:cNvPr id="371" name="Straight Arrow Connector 370">
            <a:extLst>
              <a:ext uri="{FF2B5EF4-FFF2-40B4-BE49-F238E27FC236}">
                <a16:creationId xmlns:a16="http://schemas.microsoft.com/office/drawing/2014/main" id="{8614E8E6-70D5-056D-4EAA-82C3FACDDEFD}"/>
              </a:ext>
            </a:extLst>
          </p:cNvPr>
          <p:cNvCxnSpPr>
            <a:cxnSpLocks/>
          </p:cNvCxnSpPr>
          <p:nvPr/>
        </p:nvCxnSpPr>
        <p:spPr>
          <a:xfrm flipH="1">
            <a:off x="9912686" y="22638"/>
            <a:ext cx="793970" cy="0"/>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sp>
        <p:nvSpPr>
          <p:cNvPr id="363" name="Text Box 13">
            <a:extLst>
              <a:ext uri="{FF2B5EF4-FFF2-40B4-BE49-F238E27FC236}">
                <a16:creationId xmlns:a16="http://schemas.microsoft.com/office/drawing/2014/main" id="{EB5E5833-91F2-D4DA-3375-AB31A2A5138E}"/>
              </a:ext>
            </a:extLst>
          </p:cNvPr>
          <p:cNvSpPr txBox="1">
            <a:spLocks noChangeArrowheads="1"/>
          </p:cNvSpPr>
          <p:nvPr/>
        </p:nvSpPr>
        <p:spPr bwMode="auto">
          <a:xfrm>
            <a:off x="10610560" y="-297507"/>
            <a:ext cx="1155999" cy="523220"/>
          </a:xfrm>
          <a:prstGeom prst="rect">
            <a:avLst/>
          </a:prstGeom>
          <a:solidFill>
            <a:srgbClr val="FFFFCC"/>
          </a:solidFill>
          <a:ln w="12700" algn="ctr">
            <a:solidFill>
              <a:srgbClr val="0A0B0F"/>
            </a:solidFill>
            <a:miter lim="800000"/>
            <a:headEnd/>
            <a:tailEnd/>
          </a:ln>
        </p:spPr>
        <p:txBody>
          <a:bodyPr wrap="squar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PBV comm</a:t>
            </a:r>
          </a:p>
          <a:p>
            <a:pPr marL="0" marR="0" lvl="0" indent="0" algn="ctr" defTabSz="914400" eaLnBrk="1" fontAlgn="auto" latinLnBrk="0" hangingPunct="1">
              <a:lnSpc>
                <a:spcPct val="100000"/>
              </a:lnSpc>
              <a:spcBef>
                <a:spcPts val="0"/>
              </a:spcBef>
              <a:spcAft>
                <a:spcPts val="0"/>
              </a:spcAft>
              <a:buClrTx/>
              <a:buSzTx/>
              <a:buFontTx/>
              <a:buNone/>
              <a:tabLst/>
              <a:defRPr/>
            </a:pPr>
            <a:r>
              <a:rPr lang="en-GB" b="0" i="1" kern="0" dirty="0">
                <a:solidFill>
                  <a:srgbClr val="0A0B0F"/>
                </a:solidFill>
                <a:latin typeface="Times New Roman" panose="02020603050405020304" pitchFamily="18" charset="0"/>
                <a:cs typeface="Times New Roman" panose="02020603050405020304" pitchFamily="18" charset="0"/>
              </a:rPr>
              <a:t>interface</a:t>
            </a:r>
            <a:endParaRPr kumimoji="0" lang="en-US" sz="11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grpSp>
        <p:nvGrpSpPr>
          <p:cNvPr id="379" name="Group 378">
            <a:extLst>
              <a:ext uri="{FF2B5EF4-FFF2-40B4-BE49-F238E27FC236}">
                <a16:creationId xmlns:a16="http://schemas.microsoft.com/office/drawing/2014/main" id="{34DE18A8-85C9-2F28-11CA-A35B82EBE9F1}"/>
              </a:ext>
            </a:extLst>
          </p:cNvPr>
          <p:cNvGrpSpPr/>
          <p:nvPr/>
        </p:nvGrpSpPr>
        <p:grpSpPr>
          <a:xfrm>
            <a:off x="8816130" y="5619235"/>
            <a:ext cx="695156" cy="664658"/>
            <a:chOff x="-1629742" y="2418589"/>
            <a:chExt cx="695156" cy="664658"/>
          </a:xfrm>
        </p:grpSpPr>
        <p:sp>
          <p:nvSpPr>
            <p:cNvPr id="377" name="Isosceles Triangle 376">
              <a:extLst>
                <a:ext uri="{FF2B5EF4-FFF2-40B4-BE49-F238E27FC236}">
                  <a16:creationId xmlns:a16="http://schemas.microsoft.com/office/drawing/2014/main" id="{C2BCFA8D-4B25-8000-D6EB-161BE79D7CC3}"/>
                </a:ext>
              </a:extLst>
            </p:cNvPr>
            <p:cNvSpPr/>
            <p:nvPr/>
          </p:nvSpPr>
          <p:spPr>
            <a:xfrm rot="16200000">
              <a:off x="-1656378" y="2445225"/>
              <a:ext cx="664658" cy="611386"/>
            </a:xfrm>
            <a:prstGeom prst="triangle">
              <a:avLst/>
            </a:prstGeom>
            <a:solidFill>
              <a:srgbClr val="FFFFCC"/>
            </a:solidFill>
            <a:ln w="12700" algn="ctr">
              <a:solidFill>
                <a:srgbClr val="0A0B0F"/>
              </a:solidFill>
              <a:miter lim="800000"/>
              <a:headEnd/>
              <a:tailEnd/>
            </a:ln>
          </p:spPr>
          <p:txBody>
            <a:bodyPr wrap="square">
              <a:spAutoFit/>
            </a:bodyPr>
            <a:lstStyle/>
            <a:p>
              <a:pPr algn="ctr"/>
              <a:endParaRPr lang="en-US" sz="1400" i="1" kern="0" dirty="0">
                <a:solidFill>
                  <a:srgbClr val="0A0B0F"/>
                </a:solidFill>
                <a:latin typeface="Times New Roman" panose="02020603050405020304" pitchFamily="18" charset="0"/>
                <a:cs typeface="Times New Roman" panose="02020603050405020304" pitchFamily="18" charset="0"/>
              </a:endParaRPr>
            </a:p>
          </p:txBody>
        </p:sp>
        <p:sp>
          <p:nvSpPr>
            <p:cNvPr id="378" name="Text Box 13">
              <a:extLst>
                <a:ext uri="{FF2B5EF4-FFF2-40B4-BE49-F238E27FC236}">
                  <a16:creationId xmlns:a16="http://schemas.microsoft.com/office/drawing/2014/main" id="{CE62259D-1306-86FC-EA60-602B5F8F8034}"/>
                </a:ext>
              </a:extLst>
            </p:cNvPr>
            <p:cNvSpPr txBox="1">
              <a:spLocks noChangeArrowheads="1"/>
            </p:cNvSpPr>
            <p:nvPr/>
          </p:nvSpPr>
          <p:spPr bwMode="auto">
            <a:xfrm>
              <a:off x="-1532650" y="2598431"/>
              <a:ext cx="598064" cy="307777"/>
            </a:xfrm>
            <a:prstGeom prst="rect">
              <a:avLst/>
            </a:prstGeom>
            <a:noFill/>
            <a:ln w="12700" algn="ctr">
              <a:noFill/>
              <a:miter lim="800000"/>
              <a:headEnd/>
              <a:tailEnd/>
            </a:ln>
            <a:effectLst>
              <a:outerShdw blurRad="50800" dist="38100" dir="2700000" algn="tl" rotWithShape="0">
                <a:prstClr val="black">
                  <a:alpha val="40000"/>
                </a:prstClr>
              </a:outerShdw>
            </a:effectLst>
          </p:spPr>
          <p:txBody>
            <a:bodyPr wrap="square">
              <a:spAutoFit/>
            </a:bodyPr>
            <a:lstStyle>
              <a:defPPr>
                <a:defRPr lang="en-US"/>
              </a:defPPr>
              <a:lvl1pPr algn="ctr">
                <a:defRPr sz="1400" b="0" i="1">
                  <a:solidFill>
                    <a:schemeClr val="tx1"/>
                  </a:solidFill>
                  <a:latin typeface="Times New Roman" panose="02020603050405020304" pitchFamily="18"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kern="0" dirty="0">
                  <a:solidFill>
                    <a:srgbClr val="0A0B0F"/>
                  </a:solidFill>
                </a:rPr>
                <a:t>CMP</a:t>
              </a: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grpSp>
      <p:sp>
        <p:nvSpPr>
          <p:cNvPr id="381" name="Text Box 13">
            <a:extLst>
              <a:ext uri="{FF2B5EF4-FFF2-40B4-BE49-F238E27FC236}">
                <a16:creationId xmlns:a16="http://schemas.microsoft.com/office/drawing/2014/main" id="{5D2D7E61-09DC-5E41-CC82-F4590D302D79}"/>
              </a:ext>
            </a:extLst>
          </p:cNvPr>
          <p:cNvSpPr txBox="1">
            <a:spLocks noChangeArrowheads="1"/>
          </p:cNvSpPr>
          <p:nvPr/>
        </p:nvSpPr>
        <p:spPr bwMode="auto">
          <a:xfrm>
            <a:off x="9655951" y="6254563"/>
            <a:ext cx="598064" cy="307777"/>
          </a:xfrm>
          <a:prstGeom prst="rect">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wrap="square">
            <a:spAutoFit/>
          </a:bodyPr>
          <a:lstStyle>
            <a:defPPr>
              <a:defRPr lang="en-US"/>
            </a:defPPr>
            <a:lvl1pPr algn="ctr">
              <a:defRPr sz="1400" b="0" i="1">
                <a:solidFill>
                  <a:schemeClr val="tx1"/>
                </a:solidFill>
                <a:latin typeface="Times New Roman" panose="02020603050405020304" pitchFamily="18"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kern="0" dirty="0">
                <a:solidFill>
                  <a:srgbClr val="0A0B0F"/>
                </a:solidFill>
              </a:rPr>
              <a:t>DAC</a:t>
            </a: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cxnSp>
        <p:nvCxnSpPr>
          <p:cNvPr id="383" name="Connector: Elbow 382">
            <a:extLst>
              <a:ext uri="{FF2B5EF4-FFF2-40B4-BE49-F238E27FC236}">
                <a16:creationId xmlns:a16="http://schemas.microsoft.com/office/drawing/2014/main" id="{7D86546F-D501-CB59-2DEF-BCAF1B7391D1}"/>
              </a:ext>
            </a:extLst>
          </p:cNvPr>
          <p:cNvCxnSpPr>
            <a:cxnSpLocks/>
            <a:stCxn id="381" idx="0"/>
          </p:cNvCxnSpPr>
          <p:nvPr/>
        </p:nvCxnSpPr>
        <p:spPr>
          <a:xfrm rot="16200000" flipV="1">
            <a:off x="9627793" y="5927373"/>
            <a:ext cx="147709" cy="506672"/>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391" name="Arc 390">
            <a:extLst>
              <a:ext uri="{FF2B5EF4-FFF2-40B4-BE49-F238E27FC236}">
                <a16:creationId xmlns:a16="http://schemas.microsoft.com/office/drawing/2014/main" id="{41DFE8F4-7EAF-0681-CAE3-F4497D754B0D}"/>
              </a:ext>
            </a:extLst>
          </p:cNvPr>
          <p:cNvSpPr/>
          <p:nvPr/>
        </p:nvSpPr>
        <p:spPr>
          <a:xfrm>
            <a:off x="10793619" y="5075010"/>
            <a:ext cx="143863" cy="132915"/>
          </a:xfrm>
          <a:prstGeom prst="arc">
            <a:avLst>
              <a:gd name="adj1" fmla="val 16132122"/>
              <a:gd name="adj2" fmla="val 5471535"/>
            </a:avLst>
          </a:prstGeom>
          <a:ln w="127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393" name="Straight Connector 392">
            <a:extLst>
              <a:ext uri="{FF2B5EF4-FFF2-40B4-BE49-F238E27FC236}">
                <a16:creationId xmlns:a16="http://schemas.microsoft.com/office/drawing/2014/main" id="{55522AE3-2F60-D26A-E8FC-B036F9A96F69}"/>
              </a:ext>
            </a:extLst>
          </p:cNvPr>
          <p:cNvCxnSpPr>
            <a:stCxn id="90" idx="2"/>
            <a:endCxn id="391" idx="0"/>
          </p:cNvCxnSpPr>
          <p:nvPr/>
        </p:nvCxnSpPr>
        <p:spPr>
          <a:xfrm flipH="1">
            <a:off x="10864238" y="4706029"/>
            <a:ext cx="1313" cy="368992"/>
          </a:xfrm>
          <a:prstGeom prst="line">
            <a:avLst/>
          </a:prstGeom>
          <a:ln w="12700"/>
        </p:spPr>
        <p:style>
          <a:lnRef idx="2">
            <a:schemeClr val="dk1"/>
          </a:lnRef>
          <a:fillRef idx="0">
            <a:schemeClr val="dk1"/>
          </a:fillRef>
          <a:effectRef idx="1">
            <a:schemeClr val="dk1"/>
          </a:effectRef>
          <a:fontRef idx="minor">
            <a:schemeClr val="tx1"/>
          </a:fontRef>
        </p:style>
      </p:cxnSp>
      <p:cxnSp>
        <p:nvCxnSpPr>
          <p:cNvPr id="395" name="Connector: Elbow 394">
            <a:extLst>
              <a:ext uri="{FF2B5EF4-FFF2-40B4-BE49-F238E27FC236}">
                <a16:creationId xmlns:a16="http://schemas.microsoft.com/office/drawing/2014/main" id="{A8326302-5ABE-EB48-3422-59B2332B6001}"/>
              </a:ext>
            </a:extLst>
          </p:cNvPr>
          <p:cNvCxnSpPr>
            <a:cxnSpLocks/>
            <a:stCxn id="391" idx="2"/>
          </p:cNvCxnSpPr>
          <p:nvPr/>
        </p:nvCxnSpPr>
        <p:spPr>
          <a:xfrm rot="10800000" flipV="1">
            <a:off x="9427516" y="5207913"/>
            <a:ext cx="1436652" cy="572546"/>
          </a:xfrm>
          <a:prstGeom prst="bentConnector3">
            <a:avLst>
              <a:gd name="adj1" fmla="val 355"/>
            </a:avLst>
          </a:prstGeom>
          <a:ln w="12700">
            <a:tailEnd type="triangle"/>
          </a:ln>
        </p:spPr>
        <p:style>
          <a:lnRef idx="2">
            <a:schemeClr val="dk1"/>
          </a:lnRef>
          <a:fillRef idx="0">
            <a:schemeClr val="dk1"/>
          </a:fillRef>
          <a:effectRef idx="1">
            <a:schemeClr val="dk1"/>
          </a:effectRef>
          <a:fontRef idx="minor">
            <a:schemeClr val="tx1"/>
          </a:fontRef>
        </p:style>
      </p:cxnSp>
      <p:cxnSp>
        <p:nvCxnSpPr>
          <p:cNvPr id="399" name="Connector: Elbow 398">
            <a:extLst>
              <a:ext uri="{FF2B5EF4-FFF2-40B4-BE49-F238E27FC236}">
                <a16:creationId xmlns:a16="http://schemas.microsoft.com/office/drawing/2014/main" id="{F1144B41-3009-C2F6-7805-1C32CE962B03}"/>
              </a:ext>
            </a:extLst>
          </p:cNvPr>
          <p:cNvCxnSpPr>
            <a:cxnSpLocks/>
            <a:stCxn id="377" idx="0"/>
            <a:endCxn id="66" idx="3"/>
          </p:cNvCxnSpPr>
          <p:nvPr/>
        </p:nvCxnSpPr>
        <p:spPr>
          <a:xfrm rot="10800000" flipV="1">
            <a:off x="5597896" y="5951563"/>
            <a:ext cx="3218234" cy="1072261"/>
          </a:xfrm>
          <a:prstGeom prst="bentConnector3">
            <a:avLst>
              <a:gd name="adj1" fmla="val 36741"/>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404" name="Rectangle 6">
            <a:extLst>
              <a:ext uri="{FF2B5EF4-FFF2-40B4-BE49-F238E27FC236}">
                <a16:creationId xmlns:a16="http://schemas.microsoft.com/office/drawing/2014/main" id="{8EB75B03-4F73-CB52-FA54-7E4D79601A29}"/>
              </a:ext>
            </a:extLst>
          </p:cNvPr>
          <p:cNvSpPr>
            <a:spLocks noChangeArrowheads="1"/>
          </p:cNvSpPr>
          <p:nvPr/>
        </p:nvSpPr>
        <p:spPr bwMode="auto">
          <a:xfrm>
            <a:off x="7099742" y="5693554"/>
            <a:ext cx="228692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solidFill>
                  <a:srgbClr val="0A0B0F"/>
                </a:solidFill>
                <a:latin typeface="Times New Roman" panose="02020603050405020304" pitchFamily="18" charset="0"/>
                <a:cs typeface="Times New Roman" panose="02020603050405020304" pitchFamily="18" charset="0"/>
              </a:rPr>
              <a:t>Hardware Fault</a:t>
            </a:r>
            <a:endParaRPr lang="en-US" sz="1600" b="0" i="1" dirty="0">
              <a:solidFill>
                <a:srgbClr val="0A0B0F"/>
              </a:solidFill>
              <a:latin typeface="Times New Roman" panose="02020603050405020304" pitchFamily="18" charset="0"/>
              <a:cs typeface="Times New Roman" panose="02020603050405020304" pitchFamily="18" charset="0"/>
            </a:endParaRPr>
          </a:p>
        </p:txBody>
      </p:sp>
      <p:sp>
        <p:nvSpPr>
          <p:cNvPr id="415" name="TextBox 414">
            <a:extLst>
              <a:ext uri="{FF2B5EF4-FFF2-40B4-BE49-F238E27FC236}">
                <a16:creationId xmlns:a16="http://schemas.microsoft.com/office/drawing/2014/main" id="{5FA316DF-F87C-A64A-6B1A-4FE82675A421}"/>
              </a:ext>
            </a:extLst>
          </p:cNvPr>
          <p:cNvSpPr txBox="1"/>
          <p:nvPr/>
        </p:nvSpPr>
        <p:spPr>
          <a:xfrm>
            <a:off x="-404605" y="-569802"/>
            <a:ext cx="1872075" cy="369332"/>
          </a:xfrm>
          <a:prstGeom prst="rect">
            <a:avLst/>
          </a:prstGeom>
          <a:noFill/>
        </p:spPr>
        <p:txBody>
          <a:bodyPr wrap="square" rtlCol="0">
            <a:spAutoFit/>
          </a:bodyPr>
          <a:lstStyle/>
          <a:p>
            <a:r>
              <a:rPr lang="en-GB" dirty="0"/>
              <a:t>dsPIC33 device</a:t>
            </a:r>
            <a:endParaRPr lang="en-US" dirty="0"/>
          </a:p>
        </p:txBody>
      </p:sp>
      <p:sp>
        <p:nvSpPr>
          <p:cNvPr id="7" name="TextBox 6">
            <a:extLst>
              <a:ext uri="{FF2B5EF4-FFF2-40B4-BE49-F238E27FC236}">
                <a16:creationId xmlns:a16="http://schemas.microsoft.com/office/drawing/2014/main" id="{9E8AF96E-63D1-F361-F168-63CCFCE3C2DF}"/>
              </a:ext>
            </a:extLst>
          </p:cNvPr>
          <p:cNvSpPr txBox="1"/>
          <p:nvPr/>
        </p:nvSpPr>
        <p:spPr>
          <a:xfrm>
            <a:off x="10746565" y="-576509"/>
            <a:ext cx="917431" cy="307777"/>
          </a:xfrm>
          <a:prstGeom prst="rect">
            <a:avLst/>
          </a:prstGeom>
          <a:noFill/>
        </p:spPr>
        <p:txBody>
          <a:bodyPr wrap="none" rtlCol="0">
            <a:spAutoFit/>
          </a:bodyPr>
          <a:lstStyle/>
          <a:p>
            <a:r>
              <a:rPr lang="en-GB" sz="1400" i="1" dirty="0">
                <a:solidFill>
                  <a:schemeClr val="accent5">
                    <a:lumMod val="75000"/>
                  </a:schemeClr>
                </a:solidFill>
              </a:rPr>
              <a:t>app_PBV </a:t>
            </a:r>
            <a:endParaRPr lang="en-US" sz="1400" i="1" dirty="0">
              <a:solidFill>
                <a:schemeClr val="accent5">
                  <a:lumMod val="75000"/>
                </a:schemeClr>
              </a:solidFill>
            </a:endParaRPr>
          </a:p>
        </p:txBody>
      </p:sp>
      <p:sp>
        <p:nvSpPr>
          <p:cNvPr id="8" name="TextBox 7">
            <a:extLst>
              <a:ext uri="{FF2B5EF4-FFF2-40B4-BE49-F238E27FC236}">
                <a16:creationId xmlns:a16="http://schemas.microsoft.com/office/drawing/2014/main" id="{C52AAF64-6211-CEA3-7D78-5BFF54B45866}"/>
              </a:ext>
            </a:extLst>
          </p:cNvPr>
          <p:cNvSpPr txBox="1"/>
          <p:nvPr/>
        </p:nvSpPr>
        <p:spPr>
          <a:xfrm>
            <a:off x="10740633" y="416156"/>
            <a:ext cx="929293" cy="307777"/>
          </a:xfrm>
          <a:prstGeom prst="rect">
            <a:avLst/>
          </a:prstGeom>
          <a:noFill/>
        </p:spPr>
        <p:txBody>
          <a:bodyPr wrap="none" rtlCol="0">
            <a:spAutoFit/>
          </a:bodyPr>
          <a:lstStyle/>
          <a:p>
            <a:r>
              <a:rPr lang="en-GB" sz="1400" i="1" dirty="0">
                <a:solidFill>
                  <a:schemeClr val="accent5">
                    <a:lumMod val="75000"/>
                  </a:schemeClr>
                </a:solidFill>
              </a:rPr>
              <a:t>dev_fan.c</a:t>
            </a:r>
            <a:endParaRPr lang="en-US" sz="1400" i="1" dirty="0">
              <a:solidFill>
                <a:schemeClr val="accent5">
                  <a:lumMod val="75000"/>
                </a:schemeClr>
              </a:solidFill>
            </a:endParaRPr>
          </a:p>
        </p:txBody>
      </p:sp>
      <p:sp>
        <p:nvSpPr>
          <p:cNvPr id="21" name="TextBox 20">
            <a:extLst>
              <a:ext uri="{FF2B5EF4-FFF2-40B4-BE49-F238E27FC236}">
                <a16:creationId xmlns:a16="http://schemas.microsoft.com/office/drawing/2014/main" id="{07E8C631-C17F-2251-8E4C-B36790F6990A}"/>
              </a:ext>
            </a:extLst>
          </p:cNvPr>
          <p:cNvSpPr txBox="1"/>
          <p:nvPr/>
        </p:nvSpPr>
        <p:spPr>
          <a:xfrm>
            <a:off x="10655048" y="1176506"/>
            <a:ext cx="1084784" cy="307777"/>
          </a:xfrm>
          <a:prstGeom prst="rect">
            <a:avLst/>
          </a:prstGeom>
          <a:noFill/>
        </p:spPr>
        <p:txBody>
          <a:bodyPr wrap="none" rtlCol="0">
            <a:spAutoFit/>
          </a:bodyPr>
          <a:lstStyle/>
          <a:p>
            <a:r>
              <a:rPr lang="en-GB" sz="1400" i="1" dirty="0">
                <a:solidFill>
                  <a:schemeClr val="accent5">
                    <a:lumMod val="75000"/>
                  </a:schemeClr>
                </a:solidFill>
              </a:rPr>
              <a:t>dev_temp.c</a:t>
            </a:r>
            <a:endParaRPr lang="en-US" sz="1400" i="1" dirty="0">
              <a:solidFill>
                <a:schemeClr val="accent5">
                  <a:lumMod val="75000"/>
                </a:schemeClr>
              </a:solidFill>
            </a:endParaRPr>
          </a:p>
        </p:txBody>
      </p:sp>
      <p:sp>
        <p:nvSpPr>
          <p:cNvPr id="22" name="TextBox 21">
            <a:extLst>
              <a:ext uri="{FF2B5EF4-FFF2-40B4-BE49-F238E27FC236}">
                <a16:creationId xmlns:a16="http://schemas.microsoft.com/office/drawing/2014/main" id="{77CDA934-1440-696B-0AD1-852BD996BC21}"/>
              </a:ext>
            </a:extLst>
          </p:cNvPr>
          <p:cNvSpPr txBox="1"/>
          <p:nvPr/>
        </p:nvSpPr>
        <p:spPr>
          <a:xfrm>
            <a:off x="9062178" y="3976823"/>
            <a:ext cx="1845698" cy="307777"/>
          </a:xfrm>
          <a:prstGeom prst="rect">
            <a:avLst/>
          </a:prstGeom>
          <a:noFill/>
        </p:spPr>
        <p:txBody>
          <a:bodyPr wrap="none" rtlCol="0">
            <a:spAutoFit/>
          </a:bodyPr>
          <a:lstStyle/>
          <a:p>
            <a:r>
              <a:rPr lang="en-GB" sz="1400" i="1" dirty="0">
                <a:solidFill>
                  <a:schemeClr val="accent5">
                    <a:lumMod val="75000"/>
                  </a:schemeClr>
                </a:solidFill>
              </a:rPr>
              <a:t>dev_current_sensor.c</a:t>
            </a:r>
            <a:endParaRPr lang="en-US" sz="1400" i="1" dirty="0">
              <a:solidFill>
                <a:schemeClr val="accent5">
                  <a:lumMod val="75000"/>
                </a:schemeClr>
              </a:solidFill>
            </a:endParaRPr>
          </a:p>
        </p:txBody>
      </p:sp>
      <p:sp>
        <p:nvSpPr>
          <p:cNvPr id="24" name="TextBox 23">
            <a:extLst>
              <a:ext uri="{FF2B5EF4-FFF2-40B4-BE49-F238E27FC236}">
                <a16:creationId xmlns:a16="http://schemas.microsoft.com/office/drawing/2014/main" id="{5CE224A2-11A9-0451-9C09-89B7A5D55AC1}"/>
              </a:ext>
            </a:extLst>
          </p:cNvPr>
          <p:cNvSpPr txBox="1"/>
          <p:nvPr/>
        </p:nvSpPr>
        <p:spPr>
          <a:xfrm>
            <a:off x="-377699" y="6551929"/>
            <a:ext cx="927626" cy="307777"/>
          </a:xfrm>
          <a:prstGeom prst="rect">
            <a:avLst/>
          </a:prstGeom>
          <a:noFill/>
        </p:spPr>
        <p:txBody>
          <a:bodyPr wrap="none" rtlCol="0">
            <a:spAutoFit/>
          </a:bodyPr>
          <a:lstStyle/>
          <a:p>
            <a:r>
              <a:rPr lang="en-GB" sz="1400" i="1" dirty="0">
                <a:solidFill>
                  <a:schemeClr val="accent5">
                    <a:lumMod val="75000"/>
                  </a:schemeClr>
                </a:solidFill>
              </a:rPr>
              <a:t>dev_led.c</a:t>
            </a:r>
            <a:endParaRPr lang="en-US" sz="1400" i="1" dirty="0">
              <a:solidFill>
                <a:schemeClr val="accent5">
                  <a:lumMod val="75000"/>
                </a:schemeClr>
              </a:solidFill>
            </a:endParaRPr>
          </a:p>
        </p:txBody>
      </p:sp>
      <p:sp>
        <p:nvSpPr>
          <p:cNvPr id="28" name="TextBox 27">
            <a:extLst>
              <a:ext uri="{FF2B5EF4-FFF2-40B4-BE49-F238E27FC236}">
                <a16:creationId xmlns:a16="http://schemas.microsoft.com/office/drawing/2014/main" id="{DE38D24F-7508-844E-D654-EB0D0B474FE9}"/>
              </a:ext>
            </a:extLst>
          </p:cNvPr>
          <p:cNvSpPr txBox="1"/>
          <p:nvPr/>
        </p:nvSpPr>
        <p:spPr>
          <a:xfrm>
            <a:off x="8137324" y="3011813"/>
            <a:ext cx="1694503" cy="307777"/>
          </a:xfrm>
          <a:prstGeom prst="rect">
            <a:avLst/>
          </a:prstGeom>
          <a:noFill/>
        </p:spPr>
        <p:txBody>
          <a:bodyPr wrap="none" rtlCol="0">
            <a:spAutoFit/>
          </a:bodyPr>
          <a:lstStyle/>
          <a:p>
            <a:r>
              <a:rPr lang="en-GB" sz="1400" i="1" dirty="0">
                <a:solidFill>
                  <a:schemeClr val="accent5">
                    <a:lumMod val="75000"/>
                  </a:schemeClr>
                </a:solidFill>
              </a:rPr>
              <a:t>dev_pwrctrl_pwm.c</a:t>
            </a:r>
            <a:endParaRPr lang="en-US" sz="1400" i="1" dirty="0">
              <a:solidFill>
                <a:schemeClr val="accent5">
                  <a:lumMod val="75000"/>
                </a:schemeClr>
              </a:solidFill>
            </a:endParaRPr>
          </a:p>
        </p:txBody>
      </p:sp>
      <p:sp>
        <p:nvSpPr>
          <p:cNvPr id="29" name="TextBox 28">
            <a:extLst>
              <a:ext uri="{FF2B5EF4-FFF2-40B4-BE49-F238E27FC236}">
                <a16:creationId xmlns:a16="http://schemas.microsoft.com/office/drawing/2014/main" id="{918CD87C-C587-38EF-33CD-460BD3840A8B}"/>
              </a:ext>
            </a:extLst>
          </p:cNvPr>
          <p:cNvSpPr txBox="1"/>
          <p:nvPr/>
        </p:nvSpPr>
        <p:spPr>
          <a:xfrm>
            <a:off x="2798309" y="5400152"/>
            <a:ext cx="1551963" cy="307777"/>
          </a:xfrm>
          <a:prstGeom prst="rect">
            <a:avLst/>
          </a:prstGeom>
          <a:noFill/>
        </p:spPr>
        <p:txBody>
          <a:bodyPr wrap="none" rtlCol="0">
            <a:spAutoFit/>
          </a:bodyPr>
          <a:lstStyle/>
          <a:p>
            <a:r>
              <a:rPr lang="en-GB" sz="1400" i="1" dirty="0">
                <a:solidFill>
                  <a:schemeClr val="accent5">
                    <a:lumMod val="75000"/>
                  </a:schemeClr>
                </a:solidFill>
              </a:rPr>
              <a:t>dev_pwrctrl_sm.c</a:t>
            </a:r>
            <a:endParaRPr lang="en-US" sz="1400" i="1" dirty="0">
              <a:solidFill>
                <a:schemeClr val="accent5">
                  <a:lumMod val="75000"/>
                </a:schemeClr>
              </a:solidFill>
            </a:endParaRPr>
          </a:p>
        </p:txBody>
      </p:sp>
      <p:sp>
        <p:nvSpPr>
          <p:cNvPr id="97" name="TextBox 96">
            <a:extLst>
              <a:ext uri="{FF2B5EF4-FFF2-40B4-BE49-F238E27FC236}">
                <a16:creationId xmlns:a16="http://schemas.microsoft.com/office/drawing/2014/main" id="{A376E3AF-F474-D534-BF5F-5976C42DEFDF}"/>
              </a:ext>
            </a:extLst>
          </p:cNvPr>
          <p:cNvSpPr txBox="1"/>
          <p:nvPr/>
        </p:nvSpPr>
        <p:spPr>
          <a:xfrm>
            <a:off x="3784342" y="5636212"/>
            <a:ext cx="1511952" cy="369332"/>
          </a:xfrm>
          <a:prstGeom prst="rect">
            <a:avLst/>
          </a:prstGeom>
          <a:noFill/>
        </p:spPr>
        <p:txBody>
          <a:bodyPr wrap="none" rtlCol="0">
            <a:spAutoFit/>
          </a:bodyPr>
          <a:lstStyle/>
          <a:p>
            <a:r>
              <a:rPr kumimoji="0" lang="en-US" sz="18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State Machine</a:t>
            </a:r>
            <a:endParaRPr lang="en-US" dirty="0"/>
          </a:p>
        </p:txBody>
      </p:sp>
      <p:sp>
        <p:nvSpPr>
          <p:cNvPr id="112" name="TextBox 111">
            <a:extLst>
              <a:ext uri="{FF2B5EF4-FFF2-40B4-BE49-F238E27FC236}">
                <a16:creationId xmlns:a16="http://schemas.microsoft.com/office/drawing/2014/main" id="{1653701A-7CC6-D352-5113-740DA6E3CE22}"/>
              </a:ext>
            </a:extLst>
          </p:cNvPr>
          <p:cNvSpPr txBox="1"/>
          <p:nvPr/>
        </p:nvSpPr>
        <p:spPr>
          <a:xfrm>
            <a:off x="4199465" y="6974010"/>
            <a:ext cx="1031886" cy="307777"/>
          </a:xfrm>
          <a:prstGeom prst="rect">
            <a:avLst/>
          </a:prstGeom>
          <a:noFill/>
        </p:spPr>
        <p:txBody>
          <a:bodyPr wrap="none" rtlCol="0">
            <a:spAutoFit/>
          </a:bodyPr>
          <a:lstStyle/>
          <a:p>
            <a:r>
              <a:rPr lang="en-GB" sz="1400" i="1" dirty="0" err="1">
                <a:solidFill>
                  <a:schemeClr val="accent5">
                    <a:lumMod val="75000"/>
                  </a:schemeClr>
                </a:solidFill>
              </a:rPr>
              <a:t>dev_fault.c</a:t>
            </a:r>
            <a:endParaRPr lang="en-US" sz="1400" i="1" dirty="0">
              <a:solidFill>
                <a:schemeClr val="accent5">
                  <a:lumMod val="75000"/>
                </a:schemeClr>
              </a:solidFill>
            </a:endParaRPr>
          </a:p>
        </p:txBody>
      </p:sp>
      <p:sp>
        <p:nvSpPr>
          <p:cNvPr id="115" name="TextBox 114">
            <a:extLst>
              <a:ext uri="{FF2B5EF4-FFF2-40B4-BE49-F238E27FC236}">
                <a16:creationId xmlns:a16="http://schemas.microsoft.com/office/drawing/2014/main" id="{D27D0340-1920-FFAF-5E87-7BFD5430D2C2}"/>
              </a:ext>
            </a:extLst>
          </p:cNvPr>
          <p:cNvSpPr txBox="1"/>
          <p:nvPr/>
        </p:nvSpPr>
        <p:spPr>
          <a:xfrm>
            <a:off x="2494414" y="-558978"/>
            <a:ext cx="1489703" cy="307777"/>
          </a:xfrm>
          <a:prstGeom prst="rect">
            <a:avLst/>
          </a:prstGeom>
          <a:noFill/>
        </p:spPr>
        <p:txBody>
          <a:bodyPr wrap="none" rtlCol="0">
            <a:spAutoFit/>
          </a:bodyPr>
          <a:lstStyle/>
          <a:p>
            <a:r>
              <a:rPr lang="en-GB" sz="1400" i="1" dirty="0">
                <a:solidFill>
                  <a:schemeClr val="accent5">
                    <a:lumMod val="75000"/>
                  </a:schemeClr>
                </a:solidFill>
              </a:rPr>
              <a:t>dev_pwrctrl_isr.c</a:t>
            </a:r>
            <a:endParaRPr lang="en-US" sz="1400" i="1" dirty="0">
              <a:solidFill>
                <a:schemeClr val="accent5">
                  <a:lumMod val="75000"/>
                </a:schemeClr>
              </a:solidFill>
            </a:endParaRPr>
          </a:p>
        </p:txBody>
      </p:sp>
    </p:spTree>
    <p:extLst>
      <p:ext uri="{BB962C8B-B14F-4D97-AF65-F5344CB8AC3E}">
        <p14:creationId xmlns:p14="http://schemas.microsoft.com/office/powerpoint/2010/main" val="21538408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Rectangle 194">
            <a:extLst>
              <a:ext uri="{FF2B5EF4-FFF2-40B4-BE49-F238E27FC236}">
                <a16:creationId xmlns:a16="http://schemas.microsoft.com/office/drawing/2014/main" id="{8C3A3B91-EB02-54CB-A791-5850AC5DCF7A}"/>
              </a:ext>
            </a:extLst>
          </p:cNvPr>
          <p:cNvSpPr/>
          <p:nvPr/>
        </p:nvSpPr>
        <p:spPr>
          <a:xfrm>
            <a:off x="-393059" y="-557599"/>
            <a:ext cx="10811023" cy="8056555"/>
          </a:xfrm>
          <a:prstGeom prst="rect">
            <a:avLst/>
          </a:prstGeom>
          <a:solidFill>
            <a:schemeClr val="tx2">
              <a:lumMod val="75000"/>
              <a:lumOff val="25000"/>
              <a:alpha val="25000"/>
            </a:schemeClr>
          </a:solidFill>
          <a:ln>
            <a:solidFill>
              <a:srgbClr val="1D9CE5">
                <a:lumMod val="50000"/>
              </a:srgbClr>
            </a:solidFill>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A0B0F"/>
              </a:solidFill>
              <a:effectLst/>
              <a:uLnTx/>
              <a:uFillTx/>
              <a:latin typeface="Arial Narrow" panose="020B0606020202030204" pitchFamily="34" charset="0"/>
              <a:ea typeface="+mn-ea"/>
              <a:cs typeface="+mn-cs"/>
            </a:endParaRPr>
          </a:p>
        </p:txBody>
      </p:sp>
      <p:sp>
        <p:nvSpPr>
          <p:cNvPr id="196" name="Pentagon 20">
            <a:extLst>
              <a:ext uri="{FF2B5EF4-FFF2-40B4-BE49-F238E27FC236}">
                <a16:creationId xmlns:a16="http://schemas.microsoft.com/office/drawing/2014/main" id="{21F0C0B5-2A8B-5385-4780-882EA0F5516A}"/>
              </a:ext>
            </a:extLst>
          </p:cNvPr>
          <p:cNvSpPr/>
          <p:nvPr/>
        </p:nvSpPr>
        <p:spPr bwMode="auto">
          <a:xfrm>
            <a:off x="6213216" y="4986304"/>
            <a:ext cx="886777" cy="307777"/>
          </a:xfrm>
          <a:prstGeom prst="homePlate">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ADC</a:t>
            </a:r>
          </a:p>
        </p:txBody>
      </p:sp>
      <p:sp>
        <p:nvSpPr>
          <p:cNvPr id="197" name="Rectangle 196">
            <a:extLst>
              <a:ext uri="{FF2B5EF4-FFF2-40B4-BE49-F238E27FC236}">
                <a16:creationId xmlns:a16="http://schemas.microsoft.com/office/drawing/2014/main" id="{01181E05-8567-1778-CEDD-80A9411099F3}"/>
              </a:ext>
            </a:extLst>
          </p:cNvPr>
          <p:cNvSpPr>
            <a:spLocks noChangeArrowheads="1"/>
          </p:cNvSpPr>
          <p:nvPr/>
        </p:nvSpPr>
        <p:spPr bwMode="auto">
          <a:xfrm>
            <a:off x="11783281" y="3434773"/>
            <a:ext cx="393056"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solidFill>
                  <a:srgbClr val="0A0B0F"/>
                </a:solidFill>
                <a:latin typeface="Times New Roman" panose="02020603050405020304" pitchFamily="18" charset="0"/>
                <a:cs typeface="Times New Roman" panose="02020603050405020304" pitchFamily="18" charset="0"/>
              </a:rPr>
              <a:t>V</a:t>
            </a:r>
            <a:r>
              <a:rPr lang="en-GB" sz="1600" b="0" i="1" baseline="-25000" dirty="0">
                <a:solidFill>
                  <a:srgbClr val="0A0B0F"/>
                </a:solidFill>
                <a:latin typeface="Times New Roman" panose="02020603050405020304" pitchFamily="18" charset="0"/>
                <a:cs typeface="Times New Roman" panose="02020603050405020304" pitchFamily="18" charset="0"/>
              </a:rPr>
              <a:t>OUT</a:t>
            </a:r>
            <a:endParaRPr lang="en-US" sz="1600" b="0" i="1" baseline="-25000" dirty="0">
              <a:solidFill>
                <a:srgbClr val="0A0B0F"/>
              </a:solidFill>
              <a:latin typeface="Times New Roman" panose="02020603050405020304" pitchFamily="18" charset="0"/>
              <a:cs typeface="Times New Roman" panose="02020603050405020304" pitchFamily="18" charset="0"/>
            </a:endParaRPr>
          </a:p>
        </p:txBody>
      </p:sp>
      <p:grpSp>
        <p:nvGrpSpPr>
          <p:cNvPr id="198" name="Group 197">
            <a:extLst>
              <a:ext uri="{FF2B5EF4-FFF2-40B4-BE49-F238E27FC236}">
                <a16:creationId xmlns:a16="http://schemas.microsoft.com/office/drawing/2014/main" id="{58757808-27F2-8D31-953F-7765EFEF91A1}"/>
              </a:ext>
            </a:extLst>
          </p:cNvPr>
          <p:cNvGrpSpPr/>
          <p:nvPr/>
        </p:nvGrpSpPr>
        <p:grpSpPr>
          <a:xfrm>
            <a:off x="525272" y="1031297"/>
            <a:ext cx="1402255" cy="468226"/>
            <a:chOff x="525272" y="1031297"/>
            <a:chExt cx="1402255" cy="468226"/>
          </a:xfrm>
        </p:grpSpPr>
        <p:sp>
          <p:nvSpPr>
            <p:cNvPr id="199" name="Rectangle 4">
              <a:extLst>
                <a:ext uri="{FF2B5EF4-FFF2-40B4-BE49-F238E27FC236}">
                  <a16:creationId xmlns:a16="http://schemas.microsoft.com/office/drawing/2014/main" id="{33930DA3-1F4F-D1EE-7C74-C46478412F77}"/>
                </a:ext>
              </a:extLst>
            </p:cNvPr>
            <p:cNvSpPr>
              <a:spLocks noChangeArrowheads="1"/>
            </p:cNvSpPr>
            <p:nvPr/>
          </p:nvSpPr>
          <p:spPr bwMode="auto">
            <a:xfrm>
              <a:off x="525272" y="1139797"/>
              <a:ext cx="786340" cy="246221"/>
            </a:xfrm>
            <a:prstGeom prst="rect">
              <a:avLst/>
            </a:prstGeom>
            <a:solidFill>
              <a:schemeClr val="accent6">
                <a:lumMod val="60000"/>
                <a:lumOff val="40000"/>
                <a:alpha val="69804"/>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GB" sz="1600" i="1" dirty="0">
                  <a:solidFill>
                    <a:srgbClr val="0A0B0F"/>
                  </a:solidFill>
                  <a:latin typeface="Times New Roman" panose="02020603050405020304" pitchFamily="18" charset="0"/>
                  <a:cs typeface="Times New Roman" panose="02020603050405020304" pitchFamily="18" charset="0"/>
                </a:rPr>
                <a:t>VLimit </a:t>
              </a:r>
              <a:endParaRPr lang="en-US" sz="1600" i="1" dirty="0">
                <a:solidFill>
                  <a:srgbClr val="0A0B0F"/>
                </a:solidFill>
                <a:latin typeface="Times New Roman" panose="02020603050405020304" pitchFamily="18" charset="0"/>
                <a:cs typeface="Times New Roman" panose="02020603050405020304" pitchFamily="18" charset="0"/>
              </a:endParaRPr>
            </a:p>
          </p:txBody>
        </p:sp>
        <p:grpSp>
          <p:nvGrpSpPr>
            <p:cNvPr id="200" name="Group 199">
              <a:extLst>
                <a:ext uri="{FF2B5EF4-FFF2-40B4-BE49-F238E27FC236}">
                  <a16:creationId xmlns:a16="http://schemas.microsoft.com/office/drawing/2014/main" id="{0321F528-17D2-3F75-2631-F3582D16AE0F}"/>
                </a:ext>
              </a:extLst>
            </p:cNvPr>
            <p:cNvGrpSpPr/>
            <p:nvPr/>
          </p:nvGrpSpPr>
          <p:grpSpPr>
            <a:xfrm>
              <a:off x="1311612" y="1031297"/>
              <a:ext cx="615915" cy="468226"/>
              <a:chOff x="3724824" y="3718340"/>
              <a:chExt cx="615915" cy="468226"/>
            </a:xfrm>
          </p:grpSpPr>
          <p:sp>
            <p:nvSpPr>
              <p:cNvPr id="201" name="AutoShape 9">
                <a:extLst>
                  <a:ext uri="{FF2B5EF4-FFF2-40B4-BE49-F238E27FC236}">
                    <a16:creationId xmlns:a16="http://schemas.microsoft.com/office/drawing/2014/main" id="{4BA9CC10-F302-3A87-0916-958E990BD594}"/>
                  </a:ext>
                </a:extLst>
              </p:cNvPr>
              <p:cNvSpPr>
                <a:spLocks noChangeArrowheads="1"/>
              </p:cNvSpPr>
              <p:nvPr/>
            </p:nvSpPr>
            <p:spPr bwMode="auto">
              <a:xfrm>
                <a:off x="3883539" y="3718340"/>
                <a:ext cx="457200" cy="457200"/>
              </a:xfrm>
              <a:prstGeom prst="flowChartSummingJunction">
                <a:avLst/>
              </a:prstGeom>
              <a:solidFill>
                <a:srgbClr val="FFFFCC"/>
              </a:solidFill>
              <a:ln w="9525" cap="rnd">
                <a:solidFill>
                  <a:srgbClr val="000000"/>
                </a:solidFill>
                <a:round/>
                <a:headEnd/>
                <a:tailEnd/>
              </a:ln>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endParaRPr>
              </a:p>
            </p:txBody>
          </p:sp>
          <p:sp>
            <p:nvSpPr>
              <p:cNvPr id="202" name="Rectangle 201">
                <a:extLst>
                  <a:ext uri="{FF2B5EF4-FFF2-40B4-BE49-F238E27FC236}">
                    <a16:creationId xmlns:a16="http://schemas.microsoft.com/office/drawing/2014/main" id="{BD81B28A-3B6A-2284-C8DA-953A3DC573C5}"/>
                  </a:ext>
                </a:extLst>
              </p:cNvPr>
              <p:cNvSpPr>
                <a:spLocks noChangeArrowheads="1"/>
              </p:cNvSpPr>
              <p:nvPr/>
            </p:nvSpPr>
            <p:spPr bwMode="auto">
              <a:xfrm>
                <a:off x="3892684" y="3826839"/>
                <a:ext cx="157077" cy="244475"/>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rPr>
                  <a:t>+</a:t>
                </a:r>
              </a:p>
            </p:txBody>
          </p:sp>
          <p:sp>
            <p:nvSpPr>
              <p:cNvPr id="203" name="Rectangle 202">
                <a:extLst>
                  <a:ext uri="{FF2B5EF4-FFF2-40B4-BE49-F238E27FC236}">
                    <a16:creationId xmlns:a16="http://schemas.microsoft.com/office/drawing/2014/main" id="{1258C89F-095D-6D54-03A1-9B47AC258C44}"/>
                  </a:ext>
                </a:extLst>
              </p:cNvPr>
              <p:cNvSpPr>
                <a:spLocks noChangeArrowheads="1"/>
              </p:cNvSpPr>
              <p:nvPr/>
            </p:nvSpPr>
            <p:spPr bwMode="auto">
              <a:xfrm>
                <a:off x="4074498" y="3942091"/>
                <a:ext cx="68263" cy="244475"/>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rPr>
                  <a:t>-</a:t>
                </a:r>
              </a:p>
            </p:txBody>
          </p:sp>
          <p:cxnSp>
            <p:nvCxnSpPr>
              <p:cNvPr id="204" name="AutoShape 16">
                <a:extLst>
                  <a:ext uri="{FF2B5EF4-FFF2-40B4-BE49-F238E27FC236}">
                    <a16:creationId xmlns:a16="http://schemas.microsoft.com/office/drawing/2014/main" id="{CC28DACF-29EB-22D5-B74B-466C03B2C70B}"/>
                  </a:ext>
                </a:extLst>
              </p:cNvPr>
              <p:cNvCxnSpPr>
                <a:cxnSpLocks noChangeShapeType="1"/>
                <a:stCxn id="199" idx="3"/>
                <a:endCxn id="202" idx="1"/>
              </p:cNvCxnSpPr>
              <p:nvPr/>
            </p:nvCxnSpPr>
            <p:spPr bwMode="auto">
              <a:xfrm flipV="1">
                <a:off x="3724824" y="3949077"/>
                <a:ext cx="167860" cy="874"/>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grpSp>
      </p:grpSp>
      <p:sp>
        <p:nvSpPr>
          <p:cNvPr id="205" name="Text Box 13">
            <a:extLst>
              <a:ext uri="{FF2B5EF4-FFF2-40B4-BE49-F238E27FC236}">
                <a16:creationId xmlns:a16="http://schemas.microsoft.com/office/drawing/2014/main" id="{60E49CA3-C08A-0CDE-A158-80986FA3CEDC}"/>
              </a:ext>
            </a:extLst>
          </p:cNvPr>
          <p:cNvSpPr txBox="1">
            <a:spLocks noChangeArrowheads="1"/>
          </p:cNvSpPr>
          <p:nvPr/>
        </p:nvSpPr>
        <p:spPr bwMode="auto">
          <a:xfrm>
            <a:off x="11541735" y="4224178"/>
            <a:ext cx="1001568" cy="475655"/>
          </a:xfrm>
          <a:prstGeom prst="rect">
            <a:avLst/>
          </a:prstGeom>
          <a:solidFill>
            <a:srgbClr val="FFFFCC"/>
          </a:solidFill>
          <a:ln w="12700" algn="ctr">
            <a:solidFill>
              <a:srgbClr val="0A0B0F"/>
            </a:solidFill>
            <a:miter lim="800000"/>
            <a:headEnd/>
            <a:tailEnd/>
          </a:ln>
        </p:spPr>
        <p:txBody>
          <a:bodyPr wrap="squar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Voltage Divider</a:t>
            </a:r>
            <a:endParaRPr kumimoji="0" lang="en-US" sz="11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cxnSp>
        <p:nvCxnSpPr>
          <p:cNvPr id="206" name="AutoShape 106">
            <a:extLst>
              <a:ext uri="{FF2B5EF4-FFF2-40B4-BE49-F238E27FC236}">
                <a16:creationId xmlns:a16="http://schemas.microsoft.com/office/drawing/2014/main" id="{305E8868-D95C-2EB2-5749-9E9F48CB0415}"/>
              </a:ext>
            </a:extLst>
          </p:cNvPr>
          <p:cNvCxnSpPr>
            <a:cxnSpLocks noChangeShapeType="1"/>
            <a:stCxn id="205" idx="2"/>
            <a:endCxn id="196" idx="3"/>
          </p:cNvCxnSpPr>
          <p:nvPr/>
        </p:nvCxnSpPr>
        <p:spPr bwMode="auto">
          <a:xfrm rot="5400000">
            <a:off x="9351076" y="2448750"/>
            <a:ext cx="440360" cy="4942526"/>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207" name="Rectangle 6">
            <a:extLst>
              <a:ext uri="{FF2B5EF4-FFF2-40B4-BE49-F238E27FC236}">
                <a16:creationId xmlns:a16="http://schemas.microsoft.com/office/drawing/2014/main" id="{EC93309F-4717-06A9-632E-06B9C46C7387}"/>
              </a:ext>
            </a:extLst>
          </p:cNvPr>
          <p:cNvSpPr>
            <a:spLocks noChangeArrowheads="1"/>
          </p:cNvSpPr>
          <p:nvPr/>
        </p:nvSpPr>
        <p:spPr bwMode="auto">
          <a:xfrm>
            <a:off x="1058820" y="1411768"/>
            <a:ext cx="42319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r>
              <a:rPr lang="en-GB" sz="1600" b="0" i="1" dirty="0">
                <a:solidFill>
                  <a:srgbClr val="0A0B0F"/>
                </a:solidFill>
                <a:latin typeface="Times New Roman" panose="02020603050405020304" pitchFamily="18" charset="0"/>
                <a:cs typeface="Times New Roman" panose="02020603050405020304" pitchFamily="18" charset="0"/>
              </a:rPr>
              <a:t>input</a:t>
            </a:r>
            <a:endParaRPr lang="en-US" sz="1600" b="0" i="1" dirty="0">
              <a:solidFill>
                <a:srgbClr val="0A0B0F"/>
              </a:solidFill>
              <a:latin typeface="Times New Roman" panose="02020603050405020304" pitchFamily="18" charset="0"/>
              <a:cs typeface="Times New Roman" panose="02020603050405020304" pitchFamily="18" charset="0"/>
            </a:endParaRPr>
          </a:p>
        </p:txBody>
      </p:sp>
      <p:cxnSp>
        <p:nvCxnSpPr>
          <p:cNvPr id="208" name="AutoShape 107">
            <a:extLst>
              <a:ext uri="{FF2B5EF4-FFF2-40B4-BE49-F238E27FC236}">
                <a16:creationId xmlns:a16="http://schemas.microsoft.com/office/drawing/2014/main" id="{A9A859E8-1CE0-8280-1680-653D0330A45C}"/>
              </a:ext>
            </a:extLst>
          </p:cNvPr>
          <p:cNvCxnSpPr>
            <a:cxnSpLocks noChangeShapeType="1"/>
            <a:stCxn id="196" idx="1"/>
            <a:endCxn id="203" idx="2"/>
          </p:cNvCxnSpPr>
          <p:nvPr/>
        </p:nvCxnSpPr>
        <p:spPr bwMode="auto">
          <a:xfrm rot="10800000">
            <a:off x="1695418" y="1499523"/>
            <a:ext cx="4517798" cy="3640670"/>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209" name="AutoShape 106">
            <a:extLst>
              <a:ext uri="{FF2B5EF4-FFF2-40B4-BE49-F238E27FC236}">
                <a16:creationId xmlns:a16="http://schemas.microsoft.com/office/drawing/2014/main" id="{1A21318E-3C20-9CDB-0D77-E52406CE5EBD}"/>
              </a:ext>
            </a:extLst>
          </p:cNvPr>
          <p:cNvCxnSpPr>
            <a:cxnSpLocks noChangeShapeType="1"/>
            <a:endCxn id="205" idx="0"/>
          </p:cNvCxnSpPr>
          <p:nvPr/>
        </p:nvCxnSpPr>
        <p:spPr bwMode="auto">
          <a:xfrm rot="16200000" flipH="1">
            <a:off x="11634019" y="3815678"/>
            <a:ext cx="538934" cy="278066"/>
          </a:xfrm>
          <a:prstGeom prst="bentConnector3">
            <a:avLst>
              <a:gd name="adj1" fmla="val 1299"/>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210" name="Text Box 13">
            <a:extLst>
              <a:ext uri="{FF2B5EF4-FFF2-40B4-BE49-F238E27FC236}">
                <a16:creationId xmlns:a16="http://schemas.microsoft.com/office/drawing/2014/main" id="{F03483B7-82E9-F3F9-ADAB-4FE071EFA97F}"/>
              </a:ext>
            </a:extLst>
          </p:cNvPr>
          <p:cNvSpPr txBox="1">
            <a:spLocks noChangeArrowheads="1"/>
          </p:cNvSpPr>
          <p:nvPr/>
        </p:nvSpPr>
        <p:spPr bwMode="auto">
          <a:xfrm>
            <a:off x="9981262" y="3251843"/>
            <a:ext cx="1770024" cy="531614"/>
          </a:xfrm>
          <a:prstGeom prst="rect">
            <a:avLst/>
          </a:prstGeom>
          <a:solidFill>
            <a:srgbClr val="FFFFCC"/>
          </a:solidFill>
          <a:ln w="12700" algn="ctr">
            <a:solidFill>
              <a:srgbClr val="0A0B0F"/>
            </a:solidFill>
            <a:miter lim="800000"/>
            <a:headEnd/>
            <a:tailEnd/>
          </a:ln>
        </p:spPr>
        <p:txBody>
          <a:bodyPr wrap="squar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G</a:t>
            </a:r>
            <a:r>
              <a:rPr kumimoji="0" lang="en-GB" sz="1800" b="0" i="1" u="none" strike="noStrike" kern="0" cap="none" spc="0" normalizeH="0" baseline="-25000" noProof="0" dirty="0">
                <a:ln>
                  <a:noFill/>
                </a:ln>
                <a:solidFill>
                  <a:srgbClr val="0A0B0F"/>
                </a:solidFill>
                <a:effectLst/>
                <a:uLnTx/>
                <a:uFillTx/>
                <a:latin typeface="Times New Roman" panose="02020603050405020304" pitchFamily="18" charset="0"/>
                <a:cs typeface="Times New Roman" panose="02020603050405020304" pitchFamily="18" charset="0"/>
              </a:rPr>
              <a:t>P</a:t>
            </a:r>
            <a:r>
              <a:rPr kumimoji="0" lang="en-GB" sz="18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(Plant)</a:t>
            </a: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sp>
        <p:nvSpPr>
          <p:cNvPr id="211" name="Text Box 13">
            <a:extLst>
              <a:ext uri="{FF2B5EF4-FFF2-40B4-BE49-F238E27FC236}">
                <a16:creationId xmlns:a16="http://schemas.microsoft.com/office/drawing/2014/main" id="{A9FD4513-B2DE-C5D0-B0EC-8B0CD75F1FDF}"/>
              </a:ext>
            </a:extLst>
          </p:cNvPr>
          <p:cNvSpPr txBox="1">
            <a:spLocks noChangeArrowheads="1"/>
          </p:cNvSpPr>
          <p:nvPr/>
        </p:nvSpPr>
        <p:spPr bwMode="auto">
          <a:xfrm>
            <a:off x="9779967" y="3374874"/>
            <a:ext cx="598064" cy="279797"/>
          </a:xfrm>
          <a:prstGeom prst="rect">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wrap="square">
            <a:spAutoFit/>
          </a:bodyPr>
          <a:lstStyle>
            <a:defPPr>
              <a:defRPr lang="en-US"/>
            </a:defPPr>
            <a:lvl1pPr algn="ctr">
              <a:defRPr sz="1400" b="0" i="1">
                <a:solidFill>
                  <a:schemeClr val="tx1"/>
                </a:solidFill>
                <a:latin typeface="Times New Roman" panose="02020603050405020304" pitchFamily="18"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PWM</a:t>
            </a: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grpSp>
        <p:nvGrpSpPr>
          <p:cNvPr id="212" name="Group 211">
            <a:extLst>
              <a:ext uri="{FF2B5EF4-FFF2-40B4-BE49-F238E27FC236}">
                <a16:creationId xmlns:a16="http://schemas.microsoft.com/office/drawing/2014/main" id="{D2DAD641-2022-3E93-A384-D28D8FC7AC5C}"/>
              </a:ext>
            </a:extLst>
          </p:cNvPr>
          <p:cNvGrpSpPr/>
          <p:nvPr/>
        </p:nvGrpSpPr>
        <p:grpSpPr>
          <a:xfrm>
            <a:off x="-1154443" y="6928107"/>
            <a:ext cx="598460" cy="555669"/>
            <a:chOff x="288215" y="5696056"/>
            <a:chExt cx="598460" cy="555669"/>
          </a:xfrm>
        </p:grpSpPr>
        <p:grpSp>
          <p:nvGrpSpPr>
            <p:cNvPr id="213" name="Group 212">
              <a:extLst>
                <a:ext uri="{FF2B5EF4-FFF2-40B4-BE49-F238E27FC236}">
                  <a16:creationId xmlns:a16="http://schemas.microsoft.com/office/drawing/2014/main" id="{FFC5F2BE-69E8-7EDF-F940-15356AA09C5C}"/>
                </a:ext>
              </a:extLst>
            </p:cNvPr>
            <p:cNvGrpSpPr/>
            <p:nvPr/>
          </p:nvGrpSpPr>
          <p:grpSpPr>
            <a:xfrm rot="10800000">
              <a:off x="536625" y="5696056"/>
              <a:ext cx="289697" cy="199792"/>
              <a:chOff x="749385" y="2834105"/>
              <a:chExt cx="372177" cy="256676"/>
            </a:xfrm>
          </p:grpSpPr>
          <p:cxnSp>
            <p:nvCxnSpPr>
              <p:cNvPr id="225" name="Straight Connector 224">
                <a:extLst>
                  <a:ext uri="{FF2B5EF4-FFF2-40B4-BE49-F238E27FC236}">
                    <a16:creationId xmlns:a16="http://schemas.microsoft.com/office/drawing/2014/main" id="{40E1AAB0-5709-3C1E-3CB0-4D108A50A255}"/>
                  </a:ext>
                </a:extLst>
              </p:cNvPr>
              <p:cNvCxnSpPr/>
              <p:nvPr/>
            </p:nvCxnSpPr>
            <p:spPr>
              <a:xfrm>
                <a:off x="749385" y="2834105"/>
                <a:ext cx="372177" cy="0"/>
              </a:xfrm>
              <a:prstGeom prst="line">
                <a:avLst/>
              </a:prstGeom>
              <a:noFill/>
              <a:ln w="9525" cap="flat" cmpd="sng" algn="ctr">
                <a:solidFill>
                  <a:srgbClr val="0A0B0F">
                    <a:shade val="95000"/>
                    <a:satMod val="105000"/>
                  </a:srgbClr>
                </a:solidFill>
                <a:prstDash val="solid"/>
              </a:ln>
              <a:effectLst/>
            </p:spPr>
          </p:cxnSp>
          <p:sp>
            <p:nvSpPr>
              <p:cNvPr id="226" name="Isosceles Triangle 18">
                <a:extLst>
                  <a:ext uri="{FF2B5EF4-FFF2-40B4-BE49-F238E27FC236}">
                    <a16:creationId xmlns:a16="http://schemas.microsoft.com/office/drawing/2014/main" id="{A242C359-93C7-8234-10EC-52EA94A633CF}"/>
                  </a:ext>
                </a:extLst>
              </p:cNvPr>
              <p:cNvSpPr/>
              <p:nvPr/>
            </p:nvSpPr>
            <p:spPr>
              <a:xfrm>
                <a:off x="783685" y="2834105"/>
                <a:ext cx="297744" cy="256676"/>
              </a:xfrm>
              <a:prstGeom prst="triangle">
                <a:avLst/>
              </a:prstGeom>
              <a:noFill/>
              <a:ln w="9525" cap="flat" cmpd="sng" algn="ctr">
                <a:solidFill>
                  <a:srgbClr val="0A0B0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grpSp>
        <p:grpSp>
          <p:nvGrpSpPr>
            <p:cNvPr id="214" name="Group 213">
              <a:extLst>
                <a:ext uri="{FF2B5EF4-FFF2-40B4-BE49-F238E27FC236}">
                  <a16:creationId xmlns:a16="http://schemas.microsoft.com/office/drawing/2014/main" id="{7E483432-40C7-6355-CD98-384758187C12}"/>
                </a:ext>
              </a:extLst>
            </p:cNvPr>
            <p:cNvGrpSpPr/>
            <p:nvPr/>
          </p:nvGrpSpPr>
          <p:grpSpPr>
            <a:xfrm flipH="1">
              <a:off x="288215" y="5714396"/>
              <a:ext cx="231758" cy="242195"/>
              <a:chOff x="3080068" y="2804372"/>
              <a:chExt cx="274638" cy="311151"/>
            </a:xfrm>
          </p:grpSpPr>
          <p:sp>
            <p:nvSpPr>
              <p:cNvPr id="223" name="Freeform 411">
                <a:extLst>
                  <a:ext uri="{FF2B5EF4-FFF2-40B4-BE49-F238E27FC236}">
                    <a16:creationId xmlns:a16="http://schemas.microsoft.com/office/drawing/2014/main" id="{1784C1F4-8B77-0716-AD28-A9DACEFA287B}"/>
                  </a:ext>
                </a:extLst>
              </p:cNvPr>
              <p:cNvSpPr>
                <a:spLocks/>
              </p:cNvSpPr>
              <p:nvPr/>
            </p:nvSpPr>
            <p:spPr bwMode="auto">
              <a:xfrm flipV="1">
                <a:off x="3080068" y="2932960"/>
                <a:ext cx="274638" cy="182563"/>
              </a:xfrm>
              <a:custGeom>
                <a:avLst/>
                <a:gdLst>
                  <a:gd name="T0" fmla="*/ 0 w 173"/>
                  <a:gd name="T1" fmla="*/ 115 h 115"/>
                  <a:gd name="T2" fmla="*/ 57 w 173"/>
                  <a:gd name="T3" fmla="*/ 57 h 115"/>
                  <a:gd name="T4" fmla="*/ 57 w 173"/>
                  <a:gd name="T5" fmla="*/ 115 h 115"/>
                  <a:gd name="T6" fmla="*/ 173 w 173"/>
                  <a:gd name="T7" fmla="*/ 0 h 115"/>
                </a:gdLst>
                <a:ahLst/>
                <a:cxnLst>
                  <a:cxn ang="0">
                    <a:pos x="T0" y="T1"/>
                  </a:cxn>
                  <a:cxn ang="0">
                    <a:pos x="T2" y="T3"/>
                  </a:cxn>
                  <a:cxn ang="0">
                    <a:pos x="T4" y="T5"/>
                  </a:cxn>
                  <a:cxn ang="0">
                    <a:pos x="T6" y="T7"/>
                  </a:cxn>
                </a:cxnLst>
                <a:rect l="0" t="0" r="r" b="b"/>
                <a:pathLst>
                  <a:path w="173" h="115">
                    <a:moveTo>
                      <a:pt x="0" y="115"/>
                    </a:moveTo>
                    <a:lnTo>
                      <a:pt x="57" y="57"/>
                    </a:lnTo>
                    <a:lnTo>
                      <a:pt x="57" y="115"/>
                    </a:lnTo>
                    <a:lnTo>
                      <a:pt x="173" y="0"/>
                    </a:lnTo>
                  </a:path>
                </a:pathLst>
              </a:custGeom>
              <a:noFill/>
              <a:ln w="9525" cap="flat" cmpd="sng">
                <a:solidFill>
                  <a:srgbClr val="0A0B0F"/>
                </a:solidFill>
                <a:prstDash val="solid"/>
                <a:round/>
                <a:headEn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A0B0F"/>
                  </a:solidFill>
                  <a:effectLst/>
                  <a:uLnTx/>
                  <a:uFillTx/>
                  <a:latin typeface="Calibri" panose="020F0502020204030204" pitchFamily="34" charset="0"/>
                  <a:cs typeface="Calibri" panose="020F0502020204030204" pitchFamily="34" charset="0"/>
                </a:endParaRPr>
              </a:p>
            </p:txBody>
          </p:sp>
          <p:sp>
            <p:nvSpPr>
              <p:cNvPr id="224" name="Freeform 412">
                <a:extLst>
                  <a:ext uri="{FF2B5EF4-FFF2-40B4-BE49-F238E27FC236}">
                    <a16:creationId xmlns:a16="http://schemas.microsoft.com/office/drawing/2014/main" id="{33413CFF-AD75-7158-0E6D-6F2F17B21BBB}"/>
                  </a:ext>
                </a:extLst>
              </p:cNvPr>
              <p:cNvSpPr>
                <a:spLocks/>
              </p:cNvSpPr>
              <p:nvPr/>
            </p:nvSpPr>
            <p:spPr bwMode="auto">
              <a:xfrm flipV="1">
                <a:off x="3080068" y="2804372"/>
                <a:ext cx="274638" cy="182563"/>
              </a:xfrm>
              <a:custGeom>
                <a:avLst/>
                <a:gdLst>
                  <a:gd name="T0" fmla="*/ 0 w 173"/>
                  <a:gd name="T1" fmla="*/ 115 h 115"/>
                  <a:gd name="T2" fmla="*/ 57 w 173"/>
                  <a:gd name="T3" fmla="*/ 57 h 115"/>
                  <a:gd name="T4" fmla="*/ 57 w 173"/>
                  <a:gd name="T5" fmla="*/ 115 h 115"/>
                  <a:gd name="T6" fmla="*/ 173 w 173"/>
                  <a:gd name="T7" fmla="*/ 0 h 115"/>
                </a:gdLst>
                <a:ahLst/>
                <a:cxnLst>
                  <a:cxn ang="0">
                    <a:pos x="T0" y="T1"/>
                  </a:cxn>
                  <a:cxn ang="0">
                    <a:pos x="T2" y="T3"/>
                  </a:cxn>
                  <a:cxn ang="0">
                    <a:pos x="T4" y="T5"/>
                  </a:cxn>
                  <a:cxn ang="0">
                    <a:pos x="T6" y="T7"/>
                  </a:cxn>
                </a:cxnLst>
                <a:rect l="0" t="0" r="r" b="b"/>
                <a:pathLst>
                  <a:path w="173" h="115">
                    <a:moveTo>
                      <a:pt x="0" y="115"/>
                    </a:moveTo>
                    <a:lnTo>
                      <a:pt x="57" y="57"/>
                    </a:lnTo>
                    <a:lnTo>
                      <a:pt x="57" y="115"/>
                    </a:lnTo>
                    <a:lnTo>
                      <a:pt x="173" y="0"/>
                    </a:lnTo>
                  </a:path>
                </a:pathLst>
              </a:custGeom>
              <a:noFill/>
              <a:ln w="9525" cap="flat" cmpd="sng">
                <a:solidFill>
                  <a:srgbClr val="0A0B0F"/>
                </a:solidFill>
                <a:prstDash val="solid"/>
                <a:round/>
                <a:headEn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A0B0F"/>
                  </a:solidFill>
                  <a:effectLst/>
                  <a:uLnTx/>
                  <a:uFillTx/>
                  <a:latin typeface="Calibri" panose="020F0502020204030204" pitchFamily="34" charset="0"/>
                  <a:cs typeface="Calibri" panose="020F0502020204030204" pitchFamily="34" charset="0"/>
                </a:endParaRPr>
              </a:p>
            </p:txBody>
          </p:sp>
        </p:grpSp>
        <p:grpSp>
          <p:nvGrpSpPr>
            <p:cNvPr id="215" name="Group 214">
              <a:extLst>
                <a:ext uri="{FF2B5EF4-FFF2-40B4-BE49-F238E27FC236}">
                  <a16:creationId xmlns:a16="http://schemas.microsoft.com/office/drawing/2014/main" id="{608A78FC-0557-0D8A-AA70-6FDF39721CDA}"/>
                </a:ext>
              </a:extLst>
            </p:cNvPr>
            <p:cNvGrpSpPr/>
            <p:nvPr/>
          </p:nvGrpSpPr>
          <p:grpSpPr>
            <a:xfrm>
              <a:off x="504848" y="5895848"/>
              <a:ext cx="381827" cy="355877"/>
              <a:chOff x="736779" y="4006010"/>
              <a:chExt cx="490538" cy="457200"/>
            </a:xfrm>
          </p:grpSpPr>
          <p:grpSp>
            <p:nvGrpSpPr>
              <p:cNvPr id="216" name="Group 125">
                <a:extLst>
                  <a:ext uri="{FF2B5EF4-FFF2-40B4-BE49-F238E27FC236}">
                    <a16:creationId xmlns:a16="http://schemas.microsoft.com/office/drawing/2014/main" id="{CB762994-8398-C0F4-B8A3-EC76FFEF5ECB}"/>
                  </a:ext>
                </a:extLst>
              </p:cNvPr>
              <p:cNvGrpSpPr>
                <a:grpSpLocks/>
              </p:cNvGrpSpPr>
              <p:nvPr/>
            </p:nvGrpSpPr>
            <p:grpSpPr bwMode="auto">
              <a:xfrm>
                <a:off x="736779" y="4006010"/>
                <a:ext cx="457200" cy="457200"/>
                <a:chOff x="1585" y="1987"/>
                <a:chExt cx="288" cy="288"/>
              </a:xfrm>
            </p:grpSpPr>
            <p:grpSp>
              <p:nvGrpSpPr>
                <p:cNvPr id="218" name="Group 126">
                  <a:extLst>
                    <a:ext uri="{FF2B5EF4-FFF2-40B4-BE49-F238E27FC236}">
                      <a16:creationId xmlns:a16="http://schemas.microsoft.com/office/drawing/2014/main" id="{BCECE36D-1A2F-FFC7-7F89-758462EAE8E6}"/>
                    </a:ext>
                  </a:extLst>
                </p:cNvPr>
                <p:cNvGrpSpPr>
                  <a:grpSpLocks/>
                </p:cNvGrpSpPr>
                <p:nvPr/>
              </p:nvGrpSpPr>
              <p:grpSpPr bwMode="auto">
                <a:xfrm>
                  <a:off x="1585" y="2160"/>
                  <a:ext cx="288" cy="115"/>
                  <a:chOff x="1152" y="2160"/>
                  <a:chExt cx="288" cy="115"/>
                </a:xfrm>
              </p:grpSpPr>
              <p:sp>
                <p:nvSpPr>
                  <p:cNvPr id="220" name="Line 127">
                    <a:extLst>
                      <a:ext uri="{FF2B5EF4-FFF2-40B4-BE49-F238E27FC236}">
                        <a16:creationId xmlns:a16="http://schemas.microsoft.com/office/drawing/2014/main" id="{42ADBD0C-0918-2E59-3F1D-04873AEF985F}"/>
                      </a:ext>
                    </a:extLst>
                  </p:cNvPr>
                  <p:cNvSpPr>
                    <a:spLocks noChangeShapeType="1"/>
                  </p:cNvSpPr>
                  <p:nvPr/>
                </p:nvSpPr>
                <p:spPr bwMode="auto">
                  <a:xfrm>
                    <a:off x="1152" y="2160"/>
                    <a:ext cx="288" cy="0"/>
                  </a:xfrm>
                  <a:prstGeom prst="line">
                    <a:avLst/>
                  </a:prstGeom>
                  <a:noFill/>
                  <a:ln w="9525" cmpd="sng">
                    <a:solidFill>
                      <a:srgbClr val="0A0B0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A0B0F"/>
                      </a:solidFill>
                      <a:effectLst/>
                      <a:uLnTx/>
                      <a:uFillTx/>
                      <a:latin typeface="Calibri" panose="020F0502020204030204" pitchFamily="34" charset="0"/>
                      <a:cs typeface="Calibri" panose="020F0502020204030204" pitchFamily="34" charset="0"/>
                    </a:endParaRPr>
                  </a:p>
                </p:txBody>
              </p:sp>
              <p:sp>
                <p:nvSpPr>
                  <p:cNvPr id="221" name="Line 128">
                    <a:extLst>
                      <a:ext uri="{FF2B5EF4-FFF2-40B4-BE49-F238E27FC236}">
                        <a16:creationId xmlns:a16="http://schemas.microsoft.com/office/drawing/2014/main" id="{D8A3FA68-A501-8CDA-A0C6-010909DC0AFD}"/>
                      </a:ext>
                    </a:extLst>
                  </p:cNvPr>
                  <p:cNvSpPr>
                    <a:spLocks noChangeShapeType="1"/>
                  </p:cNvSpPr>
                  <p:nvPr/>
                </p:nvSpPr>
                <p:spPr bwMode="auto">
                  <a:xfrm>
                    <a:off x="1210" y="2218"/>
                    <a:ext cx="172" cy="0"/>
                  </a:xfrm>
                  <a:prstGeom prst="line">
                    <a:avLst/>
                  </a:prstGeom>
                  <a:noFill/>
                  <a:ln w="9525" cmpd="sng">
                    <a:solidFill>
                      <a:srgbClr val="0A0B0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A0B0F"/>
                      </a:solidFill>
                      <a:effectLst/>
                      <a:uLnTx/>
                      <a:uFillTx/>
                      <a:latin typeface="Calibri" panose="020F0502020204030204" pitchFamily="34" charset="0"/>
                      <a:cs typeface="Calibri" panose="020F0502020204030204" pitchFamily="34" charset="0"/>
                    </a:endParaRPr>
                  </a:p>
                </p:txBody>
              </p:sp>
              <p:sp>
                <p:nvSpPr>
                  <p:cNvPr id="222" name="Line 129">
                    <a:extLst>
                      <a:ext uri="{FF2B5EF4-FFF2-40B4-BE49-F238E27FC236}">
                        <a16:creationId xmlns:a16="http://schemas.microsoft.com/office/drawing/2014/main" id="{1B4D2D20-7F38-ABA0-CB9E-7ABE10744A4A}"/>
                      </a:ext>
                    </a:extLst>
                  </p:cNvPr>
                  <p:cNvSpPr>
                    <a:spLocks noChangeShapeType="1"/>
                  </p:cNvSpPr>
                  <p:nvPr/>
                </p:nvSpPr>
                <p:spPr bwMode="auto">
                  <a:xfrm>
                    <a:off x="1267" y="2275"/>
                    <a:ext cx="58" cy="0"/>
                  </a:xfrm>
                  <a:prstGeom prst="line">
                    <a:avLst/>
                  </a:prstGeom>
                  <a:noFill/>
                  <a:ln w="9525" cmpd="sng">
                    <a:solidFill>
                      <a:srgbClr val="0A0B0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A0B0F"/>
                      </a:solidFill>
                      <a:effectLst/>
                      <a:uLnTx/>
                      <a:uFillTx/>
                      <a:latin typeface="Calibri" panose="020F0502020204030204" pitchFamily="34" charset="0"/>
                      <a:cs typeface="Calibri" panose="020F0502020204030204" pitchFamily="34" charset="0"/>
                    </a:endParaRPr>
                  </a:p>
                </p:txBody>
              </p:sp>
            </p:grpSp>
            <p:sp>
              <p:nvSpPr>
                <p:cNvPr id="219" name="Line 130">
                  <a:extLst>
                    <a:ext uri="{FF2B5EF4-FFF2-40B4-BE49-F238E27FC236}">
                      <a16:creationId xmlns:a16="http://schemas.microsoft.com/office/drawing/2014/main" id="{38B60687-6D24-C606-3C53-4F5224206080}"/>
                    </a:ext>
                  </a:extLst>
                </p:cNvPr>
                <p:cNvSpPr>
                  <a:spLocks noChangeShapeType="1"/>
                </p:cNvSpPr>
                <p:nvPr/>
              </p:nvSpPr>
              <p:spPr bwMode="auto">
                <a:xfrm flipV="1">
                  <a:off x="1728" y="1987"/>
                  <a:ext cx="0" cy="173"/>
                </a:xfrm>
                <a:prstGeom prst="line">
                  <a:avLst/>
                </a:prstGeom>
                <a:noFill/>
                <a:ln w="9525" cmpd="sng">
                  <a:solidFill>
                    <a:srgbClr val="0A0B0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A0B0F"/>
                    </a:solidFill>
                    <a:effectLst/>
                    <a:uLnTx/>
                    <a:uFillTx/>
                    <a:latin typeface="Calibri" panose="020F0502020204030204" pitchFamily="34" charset="0"/>
                    <a:cs typeface="Calibri" panose="020F0502020204030204" pitchFamily="34" charset="0"/>
                  </a:endParaRPr>
                </a:p>
              </p:txBody>
            </p:sp>
          </p:grpSp>
          <p:sp>
            <p:nvSpPr>
              <p:cNvPr id="217" name="Freeform 323">
                <a:extLst>
                  <a:ext uri="{FF2B5EF4-FFF2-40B4-BE49-F238E27FC236}">
                    <a16:creationId xmlns:a16="http://schemas.microsoft.com/office/drawing/2014/main" id="{5C7C8789-66B5-FA46-B3AE-3FFD4B9910E2}"/>
                  </a:ext>
                </a:extLst>
              </p:cNvPr>
              <p:cNvSpPr>
                <a:spLocks/>
              </p:cNvSpPr>
              <p:nvPr/>
            </p:nvSpPr>
            <p:spPr bwMode="auto">
              <a:xfrm>
                <a:off x="770117" y="4006010"/>
                <a:ext cx="457200" cy="274638"/>
              </a:xfrm>
              <a:custGeom>
                <a:avLst/>
                <a:gdLst>
                  <a:gd name="T0" fmla="*/ 115 w 288"/>
                  <a:gd name="T1" fmla="*/ 0 h 173"/>
                  <a:gd name="T2" fmla="*/ 0 w 288"/>
                  <a:gd name="T3" fmla="*/ 173 h 173"/>
                  <a:gd name="T4" fmla="*/ 288 w 288"/>
                  <a:gd name="T5" fmla="*/ 173 h 173"/>
                  <a:gd name="T6" fmla="*/ 115 w 288"/>
                  <a:gd name="T7" fmla="*/ 0 h 173"/>
                </a:gdLst>
                <a:ahLst/>
                <a:cxnLst>
                  <a:cxn ang="0">
                    <a:pos x="T0" y="T1"/>
                  </a:cxn>
                  <a:cxn ang="0">
                    <a:pos x="T2" y="T3"/>
                  </a:cxn>
                  <a:cxn ang="0">
                    <a:pos x="T4" y="T5"/>
                  </a:cxn>
                  <a:cxn ang="0">
                    <a:pos x="T6" y="T7"/>
                  </a:cxn>
                </a:cxnLst>
                <a:rect l="0" t="0" r="r" b="b"/>
                <a:pathLst>
                  <a:path w="288" h="173">
                    <a:moveTo>
                      <a:pt x="115" y="0"/>
                    </a:moveTo>
                    <a:lnTo>
                      <a:pt x="0" y="173"/>
                    </a:lnTo>
                    <a:lnTo>
                      <a:pt x="288" y="173"/>
                    </a:lnTo>
                    <a:lnTo>
                      <a:pt x="115" y="0"/>
                    </a:lnTo>
                    <a:close/>
                  </a:path>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cap="flat" cmpd="sng">
                    <a:solidFill>
                      <a:schemeClr val="tx1"/>
                    </a:solidFill>
                    <a:prstDash val="solid"/>
                    <a:round/>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A0B0F"/>
                  </a:solidFill>
                  <a:effectLst/>
                  <a:uLnTx/>
                  <a:uFillTx/>
                  <a:latin typeface="Calibri" panose="020F0502020204030204" pitchFamily="34" charset="0"/>
                  <a:cs typeface="Calibri" panose="020F0502020204030204" pitchFamily="34" charset="0"/>
                </a:endParaRPr>
              </a:p>
            </p:txBody>
          </p:sp>
        </p:grpSp>
      </p:grpSp>
      <p:cxnSp>
        <p:nvCxnSpPr>
          <p:cNvPr id="227" name="AutoShape 106">
            <a:extLst>
              <a:ext uri="{FF2B5EF4-FFF2-40B4-BE49-F238E27FC236}">
                <a16:creationId xmlns:a16="http://schemas.microsoft.com/office/drawing/2014/main" id="{892110C4-B2DC-3816-12D8-88C282D668FA}"/>
              </a:ext>
            </a:extLst>
          </p:cNvPr>
          <p:cNvCxnSpPr>
            <a:cxnSpLocks noChangeShapeType="1"/>
            <a:endCxn id="226" idx="3"/>
          </p:cNvCxnSpPr>
          <p:nvPr/>
        </p:nvCxnSpPr>
        <p:spPr bwMode="auto">
          <a:xfrm rot="10800000" flipV="1">
            <a:off x="-758915" y="6566995"/>
            <a:ext cx="4669748" cy="361111"/>
          </a:xfrm>
          <a:prstGeom prst="bentConnector2">
            <a:avLst/>
          </a:prstGeom>
          <a:noFill/>
          <a:ln w="12700">
            <a:solidFill>
              <a:srgbClr val="0A0B0F"/>
            </a:solidFill>
            <a:miter lim="800000"/>
            <a:headEnd type="none" w="sm" len="sm"/>
            <a:tailEnd type="none" w="med" len="med"/>
          </a:ln>
          <a:extLst>
            <a:ext uri="{909E8E84-426E-40DD-AFC4-6F175D3DCCD1}">
              <a14:hiddenFill xmlns:a14="http://schemas.microsoft.com/office/drawing/2010/main">
                <a:noFill/>
              </a14:hiddenFill>
            </a:ext>
          </a:extLst>
        </p:spPr>
      </p:cxnSp>
      <p:grpSp>
        <p:nvGrpSpPr>
          <p:cNvPr id="228" name="Group 227">
            <a:extLst>
              <a:ext uri="{FF2B5EF4-FFF2-40B4-BE49-F238E27FC236}">
                <a16:creationId xmlns:a16="http://schemas.microsoft.com/office/drawing/2014/main" id="{8A300027-6B91-2919-7824-302E9A3C198E}"/>
              </a:ext>
            </a:extLst>
          </p:cNvPr>
          <p:cNvGrpSpPr/>
          <p:nvPr/>
        </p:nvGrpSpPr>
        <p:grpSpPr>
          <a:xfrm>
            <a:off x="-619437" y="6444431"/>
            <a:ext cx="241902" cy="254029"/>
            <a:chOff x="967773" y="5397486"/>
            <a:chExt cx="241902" cy="254029"/>
          </a:xfrm>
        </p:grpSpPr>
        <p:sp>
          <p:nvSpPr>
            <p:cNvPr id="229" name="Rectangle 228">
              <a:extLst>
                <a:ext uri="{FF2B5EF4-FFF2-40B4-BE49-F238E27FC236}">
                  <a16:creationId xmlns:a16="http://schemas.microsoft.com/office/drawing/2014/main" id="{68B02D30-CF35-2A11-32C2-D4CEB61F85C5}"/>
                </a:ext>
              </a:extLst>
            </p:cNvPr>
            <p:cNvSpPr/>
            <p:nvPr/>
          </p:nvSpPr>
          <p:spPr>
            <a:xfrm>
              <a:off x="967775" y="5398726"/>
              <a:ext cx="239921" cy="252789"/>
            </a:xfrm>
            <a:prstGeom prst="rect">
              <a:avLst/>
            </a:prstGeom>
            <a:solidFill>
              <a:srgbClr val="FFD53A">
                <a:lumMod val="20000"/>
                <a:lumOff val="80000"/>
              </a:srgbClr>
            </a:solidFill>
            <a:ln w="19050" cap="flat" cmpd="sng" algn="ctr">
              <a:solidFill>
                <a:srgbClr val="0A0B0F"/>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cxnSp>
          <p:nvCxnSpPr>
            <p:cNvPr id="230" name="Straight Connector 229">
              <a:extLst>
                <a:ext uri="{FF2B5EF4-FFF2-40B4-BE49-F238E27FC236}">
                  <a16:creationId xmlns:a16="http://schemas.microsoft.com/office/drawing/2014/main" id="{A525E5A0-B00D-C041-F856-455A97CCD474}"/>
                </a:ext>
              </a:extLst>
            </p:cNvPr>
            <p:cNvCxnSpPr>
              <a:cxnSpLocks/>
            </p:cNvCxnSpPr>
            <p:nvPr/>
          </p:nvCxnSpPr>
          <p:spPr>
            <a:xfrm>
              <a:off x="967773" y="5397486"/>
              <a:ext cx="241902" cy="254014"/>
            </a:xfrm>
            <a:prstGeom prst="line">
              <a:avLst/>
            </a:prstGeom>
            <a:solidFill>
              <a:srgbClr val="FFD53A">
                <a:lumMod val="20000"/>
                <a:lumOff val="80000"/>
              </a:srgbClr>
            </a:solidFill>
            <a:ln w="19050" cap="flat" cmpd="sng" algn="ctr">
              <a:solidFill>
                <a:srgbClr val="0A0B0F"/>
              </a:solidFill>
              <a:prstDash val="solid"/>
            </a:ln>
            <a:effectLst/>
          </p:spPr>
        </p:cxnSp>
        <p:cxnSp>
          <p:nvCxnSpPr>
            <p:cNvPr id="231" name="Straight Connector 230">
              <a:extLst>
                <a:ext uri="{FF2B5EF4-FFF2-40B4-BE49-F238E27FC236}">
                  <a16:creationId xmlns:a16="http://schemas.microsoft.com/office/drawing/2014/main" id="{ADD60B9A-4930-FDA9-941E-122CE7E9898B}"/>
                </a:ext>
              </a:extLst>
            </p:cNvPr>
            <p:cNvCxnSpPr>
              <a:cxnSpLocks/>
            </p:cNvCxnSpPr>
            <p:nvPr/>
          </p:nvCxnSpPr>
          <p:spPr>
            <a:xfrm flipV="1">
              <a:off x="967775" y="5397500"/>
              <a:ext cx="239921" cy="254001"/>
            </a:xfrm>
            <a:prstGeom prst="line">
              <a:avLst/>
            </a:prstGeom>
            <a:solidFill>
              <a:srgbClr val="FFD53A">
                <a:lumMod val="20000"/>
                <a:lumOff val="80000"/>
              </a:srgbClr>
            </a:solidFill>
            <a:ln w="19050" cap="flat" cmpd="sng" algn="ctr">
              <a:solidFill>
                <a:srgbClr val="0A0B0F"/>
              </a:solidFill>
              <a:prstDash val="solid"/>
            </a:ln>
            <a:effectLst/>
          </p:spPr>
        </p:cxnSp>
      </p:grpSp>
      <p:sp>
        <p:nvSpPr>
          <p:cNvPr id="232" name="TextBox 231">
            <a:extLst>
              <a:ext uri="{FF2B5EF4-FFF2-40B4-BE49-F238E27FC236}">
                <a16:creationId xmlns:a16="http://schemas.microsoft.com/office/drawing/2014/main" id="{EB9A96E7-B520-7D23-C734-010DEF165089}"/>
              </a:ext>
            </a:extLst>
          </p:cNvPr>
          <p:cNvSpPr txBox="1"/>
          <p:nvPr/>
        </p:nvSpPr>
        <p:spPr>
          <a:xfrm>
            <a:off x="-925843" y="6156700"/>
            <a:ext cx="638834" cy="307777"/>
          </a:xfrm>
          <a:prstGeom prst="rect">
            <a:avLst/>
          </a:prstGeom>
          <a:noFill/>
        </p:spPr>
        <p:txBody>
          <a:bodyPr wrap="square">
            <a:spAutoFit/>
          </a:bodyPr>
          <a:lstStyle/>
          <a:p>
            <a:pPr algn="ctr"/>
            <a:r>
              <a:rPr lang="en-US" sz="1400" i="1" dirty="0">
                <a:solidFill>
                  <a:srgbClr val="0A0B0F"/>
                </a:solidFill>
                <a:latin typeface="Times New Roman" panose="02020603050405020304" pitchFamily="18" charset="0"/>
                <a:cs typeface="Times New Roman" panose="02020603050405020304" pitchFamily="18" charset="0"/>
              </a:rPr>
              <a:t>GPIO</a:t>
            </a:r>
          </a:p>
        </p:txBody>
      </p:sp>
      <p:sp>
        <p:nvSpPr>
          <p:cNvPr id="233" name="TextBox 232">
            <a:extLst>
              <a:ext uri="{FF2B5EF4-FFF2-40B4-BE49-F238E27FC236}">
                <a16:creationId xmlns:a16="http://schemas.microsoft.com/office/drawing/2014/main" id="{FFB198A9-5C13-7D19-A4F3-BE61977EC541}"/>
              </a:ext>
            </a:extLst>
          </p:cNvPr>
          <p:cNvSpPr txBox="1"/>
          <p:nvPr/>
        </p:nvSpPr>
        <p:spPr>
          <a:xfrm>
            <a:off x="2839774" y="5460797"/>
            <a:ext cx="3609954" cy="1880875"/>
          </a:xfrm>
          <a:prstGeom prst="rect">
            <a:avLst/>
          </a:prstGeom>
          <a:solidFill>
            <a:srgbClr val="FFFFFF"/>
          </a:solidFill>
          <a:ln w="12700">
            <a:solidFill>
              <a:srgbClr val="0A0B0F"/>
            </a:solidFill>
          </a:ln>
        </p:spPr>
        <p:txBody>
          <a:bodyPr wrap="square"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br>
              <a:rPr kumimoji="0" lang="en-US" sz="18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br>
            <a:endParaRPr kumimoji="0" lang="en-US" sz="18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sp>
        <p:nvSpPr>
          <p:cNvPr id="234" name="Text Box 13">
            <a:extLst>
              <a:ext uri="{FF2B5EF4-FFF2-40B4-BE49-F238E27FC236}">
                <a16:creationId xmlns:a16="http://schemas.microsoft.com/office/drawing/2014/main" id="{6C62D388-65DB-D6F2-2EE2-DC51BF55461B}"/>
              </a:ext>
            </a:extLst>
          </p:cNvPr>
          <p:cNvSpPr txBox="1">
            <a:spLocks noChangeArrowheads="1"/>
          </p:cNvSpPr>
          <p:nvPr/>
        </p:nvSpPr>
        <p:spPr bwMode="auto">
          <a:xfrm>
            <a:off x="12150787" y="5416555"/>
            <a:ext cx="1001568" cy="523220"/>
          </a:xfrm>
          <a:prstGeom prst="rect">
            <a:avLst/>
          </a:prstGeom>
          <a:solidFill>
            <a:srgbClr val="FFFFCC"/>
          </a:solidFill>
          <a:ln w="12700" algn="ctr">
            <a:solidFill>
              <a:srgbClr val="0A0B0F"/>
            </a:solidFill>
            <a:miter lim="800000"/>
            <a:headEnd/>
            <a:tailEnd/>
          </a:ln>
        </p:spPr>
        <p:txBody>
          <a:bodyPr wrap="squar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Voltage Divider</a:t>
            </a:r>
            <a:endParaRPr kumimoji="0" lang="en-US" sz="11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cxnSp>
        <p:nvCxnSpPr>
          <p:cNvPr id="235" name="AutoShape 106">
            <a:extLst>
              <a:ext uri="{FF2B5EF4-FFF2-40B4-BE49-F238E27FC236}">
                <a16:creationId xmlns:a16="http://schemas.microsoft.com/office/drawing/2014/main" id="{138346A7-E2CD-3A5C-6D89-EB0AD5863AD8}"/>
              </a:ext>
            </a:extLst>
          </p:cNvPr>
          <p:cNvCxnSpPr>
            <a:cxnSpLocks noChangeShapeType="1"/>
            <a:stCxn id="234" idx="2"/>
            <a:endCxn id="328" idx="3"/>
          </p:cNvCxnSpPr>
          <p:nvPr/>
        </p:nvCxnSpPr>
        <p:spPr bwMode="auto">
          <a:xfrm rot="5400000">
            <a:off x="10832986" y="5358566"/>
            <a:ext cx="1237377" cy="2399795"/>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236" name="Rectangle 5">
            <a:extLst>
              <a:ext uri="{FF2B5EF4-FFF2-40B4-BE49-F238E27FC236}">
                <a16:creationId xmlns:a16="http://schemas.microsoft.com/office/drawing/2014/main" id="{970FB12B-7D92-FFB9-687B-1238EB49663A}"/>
              </a:ext>
            </a:extLst>
          </p:cNvPr>
          <p:cNvSpPr>
            <a:spLocks noChangeArrowheads="1"/>
          </p:cNvSpPr>
          <p:nvPr/>
        </p:nvSpPr>
        <p:spPr bwMode="auto">
          <a:xfrm>
            <a:off x="11758099" y="3049191"/>
            <a:ext cx="36388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solidFill>
                  <a:srgbClr val="0A0B0F"/>
                </a:solidFill>
                <a:latin typeface="Times New Roman" panose="02020603050405020304" pitchFamily="18" charset="0"/>
                <a:cs typeface="Times New Roman" panose="02020603050405020304" pitchFamily="18" charset="0"/>
              </a:rPr>
              <a:t>  V</a:t>
            </a:r>
            <a:r>
              <a:rPr lang="en-GB" sz="1600" b="0" i="1" baseline="-25000" dirty="0">
                <a:solidFill>
                  <a:srgbClr val="0A0B0F"/>
                </a:solidFill>
                <a:latin typeface="Times New Roman" panose="02020603050405020304" pitchFamily="18" charset="0"/>
                <a:cs typeface="Times New Roman" panose="02020603050405020304" pitchFamily="18" charset="0"/>
              </a:rPr>
              <a:t>IN</a:t>
            </a:r>
            <a:endParaRPr lang="en-US" sz="1600" b="0" i="1" baseline="-25000" dirty="0">
              <a:solidFill>
                <a:srgbClr val="0A0B0F"/>
              </a:solidFill>
              <a:latin typeface="Times New Roman" panose="02020603050405020304" pitchFamily="18" charset="0"/>
              <a:cs typeface="Times New Roman" panose="02020603050405020304" pitchFamily="18" charset="0"/>
            </a:endParaRPr>
          </a:p>
        </p:txBody>
      </p:sp>
      <p:cxnSp>
        <p:nvCxnSpPr>
          <p:cNvPr id="237" name="AutoShape 106">
            <a:extLst>
              <a:ext uri="{FF2B5EF4-FFF2-40B4-BE49-F238E27FC236}">
                <a16:creationId xmlns:a16="http://schemas.microsoft.com/office/drawing/2014/main" id="{4E0961A1-BBCE-9931-0EA7-BCF03CC2D00F}"/>
              </a:ext>
            </a:extLst>
          </p:cNvPr>
          <p:cNvCxnSpPr>
            <a:cxnSpLocks noChangeShapeType="1"/>
            <a:stCxn id="196" idx="2"/>
            <a:endCxn id="239" idx="3"/>
          </p:cNvCxnSpPr>
          <p:nvPr/>
        </p:nvCxnSpPr>
        <p:spPr bwMode="auto">
          <a:xfrm rot="5400000">
            <a:off x="5366322" y="5525657"/>
            <a:ext cx="1444915" cy="981763"/>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grpSp>
        <p:nvGrpSpPr>
          <p:cNvPr id="238" name="Group 237">
            <a:extLst>
              <a:ext uri="{FF2B5EF4-FFF2-40B4-BE49-F238E27FC236}">
                <a16:creationId xmlns:a16="http://schemas.microsoft.com/office/drawing/2014/main" id="{6340F76C-699A-9D5C-884E-CA0DBDCAF773}"/>
              </a:ext>
            </a:extLst>
          </p:cNvPr>
          <p:cNvGrpSpPr/>
          <p:nvPr/>
        </p:nvGrpSpPr>
        <p:grpSpPr>
          <a:xfrm>
            <a:off x="3640912" y="6596584"/>
            <a:ext cx="1956985" cy="713978"/>
            <a:chOff x="3320765" y="5338675"/>
            <a:chExt cx="1956985" cy="462905"/>
          </a:xfrm>
        </p:grpSpPr>
        <p:sp>
          <p:nvSpPr>
            <p:cNvPr id="239" name="Text Box 12">
              <a:extLst>
                <a:ext uri="{FF2B5EF4-FFF2-40B4-BE49-F238E27FC236}">
                  <a16:creationId xmlns:a16="http://schemas.microsoft.com/office/drawing/2014/main" id="{148304DC-3845-62F6-4E74-613F28BABD9F}"/>
                </a:ext>
              </a:extLst>
            </p:cNvPr>
            <p:cNvSpPr txBox="1">
              <a:spLocks noChangeArrowheads="1"/>
            </p:cNvSpPr>
            <p:nvPr/>
          </p:nvSpPr>
          <p:spPr bwMode="auto">
            <a:xfrm>
              <a:off x="5093019" y="5338675"/>
              <a:ext cx="184731" cy="184664"/>
            </a:xfrm>
            <a:prstGeom prst="rect">
              <a:avLst/>
            </a:prstGeom>
            <a:noFill/>
            <a:ln w="12700">
              <a:noFill/>
              <a:miter lim="800000"/>
              <a:headEnd/>
              <a:tailEnd/>
            </a:ln>
          </p:spPr>
          <p:txBody>
            <a:bodyPr wrap="none">
              <a:no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sp>
          <p:nvSpPr>
            <p:cNvPr id="240" name="Text Box 12">
              <a:extLst>
                <a:ext uri="{FF2B5EF4-FFF2-40B4-BE49-F238E27FC236}">
                  <a16:creationId xmlns:a16="http://schemas.microsoft.com/office/drawing/2014/main" id="{21A59657-F818-E9D6-D76E-2D8364A72A46}"/>
                </a:ext>
              </a:extLst>
            </p:cNvPr>
            <p:cNvSpPr txBox="1">
              <a:spLocks noChangeArrowheads="1"/>
            </p:cNvSpPr>
            <p:nvPr/>
          </p:nvSpPr>
          <p:spPr bwMode="auto">
            <a:xfrm>
              <a:off x="5093018" y="5523343"/>
              <a:ext cx="184731" cy="184664"/>
            </a:xfrm>
            <a:prstGeom prst="rect">
              <a:avLst/>
            </a:prstGeom>
            <a:noFill/>
            <a:ln w="12700">
              <a:noFill/>
              <a:miter lim="800000"/>
              <a:headEnd/>
              <a:tailEnd/>
            </a:ln>
          </p:spPr>
          <p:txBody>
            <a:bodyPr wrap="none">
              <a:no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sp>
          <p:nvSpPr>
            <p:cNvPr id="241" name="TextBox 240">
              <a:extLst>
                <a:ext uri="{FF2B5EF4-FFF2-40B4-BE49-F238E27FC236}">
                  <a16:creationId xmlns:a16="http://schemas.microsoft.com/office/drawing/2014/main" id="{E9E6BE29-A989-2FB3-4735-5C1F23B2409F}"/>
                </a:ext>
              </a:extLst>
            </p:cNvPr>
            <p:cNvSpPr txBox="1"/>
            <p:nvPr/>
          </p:nvSpPr>
          <p:spPr>
            <a:xfrm>
              <a:off x="3320765" y="5340458"/>
              <a:ext cx="1944065" cy="461122"/>
            </a:xfrm>
            <a:prstGeom prst="rect">
              <a:avLst/>
            </a:prstGeom>
            <a:solidFill>
              <a:srgbClr val="FFFFFF"/>
            </a:solidFill>
            <a:ln w="12700">
              <a:solidFill>
                <a:srgbClr val="0A0B0F"/>
              </a:solidFill>
            </a:ln>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Fault Protection</a:t>
              </a:r>
            </a:p>
          </p:txBody>
        </p:sp>
      </p:grpSp>
      <p:cxnSp>
        <p:nvCxnSpPr>
          <p:cNvPr id="242" name="AutoShape 106">
            <a:extLst>
              <a:ext uri="{FF2B5EF4-FFF2-40B4-BE49-F238E27FC236}">
                <a16:creationId xmlns:a16="http://schemas.microsoft.com/office/drawing/2014/main" id="{F5AD6234-4061-E5CF-7E70-CCD5AA64D7B9}"/>
              </a:ext>
            </a:extLst>
          </p:cNvPr>
          <p:cNvCxnSpPr>
            <a:cxnSpLocks noChangeShapeType="1"/>
            <a:stCxn id="262" idx="1"/>
            <a:endCxn id="241" idx="1"/>
          </p:cNvCxnSpPr>
          <p:nvPr/>
        </p:nvCxnSpPr>
        <p:spPr bwMode="auto">
          <a:xfrm rot="10800000" flipH="1" flipV="1">
            <a:off x="3627992" y="6264198"/>
            <a:ext cx="12919" cy="690750"/>
          </a:xfrm>
          <a:prstGeom prst="bentConnector3">
            <a:avLst>
              <a:gd name="adj1" fmla="val -1769487"/>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243" name="TextBox 242">
            <a:extLst>
              <a:ext uri="{FF2B5EF4-FFF2-40B4-BE49-F238E27FC236}">
                <a16:creationId xmlns:a16="http://schemas.microsoft.com/office/drawing/2014/main" id="{0778B637-77B3-BE37-207F-1B6B0DE3BA8D}"/>
              </a:ext>
            </a:extLst>
          </p:cNvPr>
          <p:cNvSpPr txBox="1"/>
          <p:nvPr/>
        </p:nvSpPr>
        <p:spPr>
          <a:xfrm>
            <a:off x="5489492" y="5790468"/>
            <a:ext cx="932769" cy="307777"/>
          </a:xfrm>
          <a:prstGeom prst="rect">
            <a:avLst/>
          </a:prstGeom>
          <a:noFill/>
        </p:spPr>
        <p:txBody>
          <a:bodyPr wrap="square">
            <a:spAutoFit/>
          </a:bodyPr>
          <a:lstStyle/>
          <a:p>
            <a:pPr algn="ctr"/>
            <a:r>
              <a:rPr lang="en-US" sz="1400" i="1" dirty="0">
                <a:solidFill>
                  <a:srgbClr val="0A0B0F"/>
                </a:solidFill>
                <a:latin typeface="Times New Roman" panose="02020603050405020304" pitchFamily="18" charset="0"/>
                <a:cs typeface="Times New Roman" panose="02020603050405020304" pitchFamily="18" charset="0"/>
              </a:rPr>
              <a:t>TIMER</a:t>
            </a:r>
          </a:p>
        </p:txBody>
      </p:sp>
      <p:cxnSp>
        <p:nvCxnSpPr>
          <p:cNvPr id="244" name="AutoShape 106">
            <a:extLst>
              <a:ext uri="{FF2B5EF4-FFF2-40B4-BE49-F238E27FC236}">
                <a16:creationId xmlns:a16="http://schemas.microsoft.com/office/drawing/2014/main" id="{B0F94317-F5D0-49B9-ECA7-3B5AED7449BF}"/>
              </a:ext>
            </a:extLst>
          </p:cNvPr>
          <p:cNvCxnSpPr>
            <a:cxnSpLocks noChangeShapeType="1"/>
            <a:stCxn id="262" idx="1"/>
            <a:endCxn id="250" idx="2"/>
          </p:cNvCxnSpPr>
          <p:nvPr/>
        </p:nvCxnSpPr>
        <p:spPr bwMode="auto">
          <a:xfrm rot="10800000">
            <a:off x="326721" y="3970058"/>
            <a:ext cx="3301273" cy="2294140"/>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245" name="Oval 244">
            <a:extLst>
              <a:ext uri="{FF2B5EF4-FFF2-40B4-BE49-F238E27FC236}">
                <a16:creationId xmlns:a16="http://schemas.microsoft.com/office/drawing/2014/main" id="{264C54B8-BBA2-8E3A-0368-7B789296849B}"/>
              </a:ext>
            </a:extLst>
          </p:cNvPr>
          <p:cNvSpPr/>
          <p:nvPr/>
        </p:nvSpPr>
        <p:spPr>
          <a:xfrm>
            <a:off x="5760213" y="6082949"/>
            <a:ext cx="377747" cy="363864"/>
          </a:xfrm>
          <a:prstGeom prst="ellipse">
            <a:avLst/>
          </a:prstGeom>
          <a:solidFill>
            <a:srgbClr val="FFFFCC"/>
          </a:solidFill>
          <a:ln w="9525" cap="flat" cmpd="sng" algn="ctr">
            <a:solidFill>
              <a:srgbClr val="0A0B0F"/>
            </a:solid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cxnSp>
        <p:nvCxnSpPr>
          <p:cNvPr id="246" name="Straight Connector 245">
            <a:extLst>
              <a:ext uri="{FF2B5EF4-FFF2-40B4-BE49-F238E27FC236}">
                <a16:creationId xmlns:a16="http://schemas.microsoft.com/office/drawing/2014/main" id="{1FB0414F-6A14-3D08-8828-BDBAE22B552B}"/>
              </a:ext>
            </a:extLst>
          </p:cNvPr>
          <p:cNvCxnSpPr>
            <a:cxnSpLocks/>
          </p:cNvCxnSpPr>
          <p:nvPr/>
        </p:nvCxnSpPr>
        <p:spPr>
          <a:xfrm>
            <a:off x="5949087" y="6104743"/>
            <a:ext cx="0" cy="165600"/>
          </a:xfrm>
          <a:prstGeom prst="line">
            <a:avLst/>
          </a:prstGeom>
          <a:noFill/>
          <a:ln w="12700" cap="flat" cmpd="sng" algn="ctr">
            <a:solidFill>
              <a:srgbClr val="0A0B0F"/>
            </a:solidFill>
            <a:prstDash val="solid"/>
          </a:ln>
          <a:effectLst/>
        </p:spPr>
      </p:cxnSp>
      <p:cxnSp>
        <p:nvCxnSpPr>
          <p:cNvPr id="247" name="Straight Connector 246">
            <a:extLst>
              <a:ext uri="{FF2B5EF4-FFF2-40B4-BE49-F238E27FC236}">
                <a16:creationId xmlns:a16="http://schemas.microsoft.com/office/drawing/2014/main" id="{EAED2263-3759-C799-75AA-39491E4F245F}"/>
              </a:ext>
            </a:extLst>
          </p:cNvPr>
          <p:cNvCxnSpPr>
            <a:cxnSpLocks/>
          </p:cNvCxnSpPr>
          <p:nvPr/>
        </p:nvCxnSpPr>
        <p:spPr>
          <a:xfrm>
            <a:off x="5943918" y="6274759"/>
            <a:ext cx="129600" cy="0"/>
          </a:xfrm>
          <a:prstGeom prst="line">
            <a:avLst/>
          </a:prstGeom>
          <a:noFill/>
          <a:ln w="12700" cap="flat" cmpd="sng" algn="ctr">
            <a:solidFill>
              <a:srgbClr val="0A0B0F"/>
            </a:solidFill>
            <a:prstDash val="solid"/>
          </a:ln>
          <a:effectLst/>
        </p:spPr>
      </p:cxnSp>
      <p:cxnSp>
        <p:nvCxnSpPr>
          <p:cNvPr id="248" name="AutoShape 106">
            <a:extLst>
              <a:ext uri="{FF2B5EF4-FFF2-40B4-BE49-F238E27FC236}">
                <a16:creationId xmlns:a16="http://schemas.microsoft.com/office/drawing/2014/main" id="{79B80B63-6C8A-7D6B-2175-65553E8E913B}"/>
              </a:ext>
            </a:extLst>
          </p:cNvPr>
          <p:cNvCxnSpPr>
            <a:cxnSpLocks noChangeShapeType="1"/>
            <a:stCxn id="245" idx="2"/>
            <a:endCxn id="262" idx="3"/>
          </p:cNvCxnSpPr>
          <p:nvPr/>
        </p:nvCxnSpPr>
        <p:spPr bwMode="auto">
          <a:xfrm flipH="1" flipV="1">
            <a:off x="5584977" y="6264198"/>
            <a:ext cx="175236" cy="683"/>
          </a:xfrm>
          <a:prstGeom prst="straightConnector1">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grpSp>
        <p:nvGrpSpPr>
          <p:cNvPr id="249" name="Group 248">
            <a:extLst>
              <a:ext uri="{FF2B5EF4-FFF2-40B4-BE49-F238E27FC236}">
                <a16:creationId xmlns:a16="http://schemas.microsoft.com/office/drawing/2014/main" id="{A9885A69-1430-6DA2-6FED-1986CF9C567B}"/>
              </a:ext>
            </a:extLst>
          </p:cNvPr>
          <p:cNvGrpSpPr/>
          <p:nvPr/>
        </p:nvGrpSpPr>
        <p:grpSpPr>
          <a:xfrm>
            <a:off x="-271450" y="2958302"/>
            <a:ext cx="1196339" cy="1011756"/>
            <a:chOff x="1443005" y="1302373"/>
            <a:chExt cx="1196339" cy="1011756"/>
          </a:xfrm>
        </p:grpSpPr>
        <p:sp>
          <p:nvSpPr>
            <p:cNvPr id="250" name="Rectangle 249">
              <a:extLst>
                <a:ext uri="{FF2B5EF4-FFF2-40B4-BE49-F238E27FC236}">
                  <a16:creationId xmlns:a16="http://schemas.microsoft.com/office/drawing/2014/main" id="{41F16FE4-0D98-4C5E-0081-5E746CAEA17C}"/>
                </a:ext>
              </a:extLst>
            </p:cNvPr>
            <p:cNvSpPr/>
            <p:nvPr/>
          </p:nvSpPr>
          <p:spPr>
            <a:xfrm>
              <a:off x="1443005" y="1302373"/>
              <a:ext cx="1196339" cy="1011756"/>
            </a:xfrm>
            <a:prstGeom prst="rect">
              <a:avLst/>
            </a:prstGeom>
            <a:solidFill>
              <a:srgbClr val="FFFFFF"/>
            </a:solidFill>
            <a:ln w="12700" cap="flat" cmpd="sng" algn="ctr">
              <a:solidFill>
                <a:srgbClr val="FFFFFF">
                  <a:lumMod val="5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grpSp>
          <p:nvGrpSpPr>
            <p:cNvPr id="251" name="Group 250">
              <a:extLst>
                <a:ext uri="{FF2B5EF4-FFF2-40B4-BE49-F238E27FC236}">
                  <a16:creationId xmlns:a16="http://schemas.microsoft.com/office/drawing/2014/main" id="{D159411D-BE72-F75F-C11B-93A8ABC0EEDC}"/>
                </a:ext>
              </a:extLst>
            </p:cNvPr>
            <p:cNvGrpSpPr/>
            <p:nvPr/>
          </p:nvGrpSpPr>
          <p:grpSpPr>
            <a:xfrm>
              <a:off x="1567099" y="1339453"/>
              <a:ext cx="1037320" cy="937596"/>
              <a:chOff x="296937" y="2206695"/>
              <a:chExt cx="1037320" cy="937596"/>
            </a:xfrm>
          </p:grpSpPr>
          <p:grpSp>
            <p:nvGrpSpPr>
              <p:cNvPr id="252" name="Group 251">
                <a:extLst>
                  <a:ext uri="{FF2B5EF4-FFF2-40B4-BE49-F238E27FC236}">
                    <a16:creationId xmlns:a16="http://schemas.microsoft.com/office/drawing/2014/main" id="{C4C3CD6F-E000-2D6A-F4FD-89D5BA38CFCA}"/>
                  </a:ext>
                </a:extLst>
              </p:cNvPr>
              <p:cNvGrpSpPr/>
              <p:nvPr/>
            </p:nvGrpSpPr>
            <p:grpSpPr>
              <a:xfrm>
                <a:off x="475993" y="2524431"/>
                <a:ext cx="606862" cy="383848"/>
                <a:chOff x="475993" y="2524431"/>
                <a:chExt cx="606862" cy="383848"/>
              </a:xfrm>
            </p:grpSpPr>
            <p:cxnSp>
              <p:nvCxnSpPr>
                <p:cNvPr id="257" name="Straight Connector 256">
                  <a:extLst>
                    <a:ext uri="{FF2B5EF4-FFF2-40B4-BE49-F238E27FC236}">
                      <a16:creationId xmlns:a16="http://schemas.microsoft.com/office/drawing/2014/main" id="{D13F4A47-18E1-3F86-4AC4-878F7EEBE566}"/>
                    </a:ext>
                  </a:extLst>
                </p:cNvPr>
                <p:cNvCxnSpPr/>
                <p:nvPr/>
              </p:nvCxnSpPr>
              <p:spPr>
                <a:xfrm>
                  <a:off x="475993" y="2908279"/>
                  <a:ext cx="186106" cy="0"/>
                </a:xfrm>
                <a:prstGeom prst="line">
                  <a:avLst/>
                </a:prstGeom>
                <a:ln/>
              </p:spPr>
              <p:style>
                <a:lnRef idx="1">
                  <a:schemeClr val="dk1"/>
                </a:lnRef>
                <a:fillRef idx="0">
                  <a:schemeClr val="dk1"/>
                </a:fillRef>
                <a:effectRef idx="0">
                  <a:schemeClr val="dk1"/>
                </a:effectRef>
                <a:fontRef idx="minor">
                  <a:schemeClr val="tx1"/>
                </a:fontRef>
              </p:style>
            </p:cxnSp>
            <p:cxnSp>
              <p:nvCxnSpPr>
                <p:cNvPr id="258" name="Straight Connector 257">
                  <a:extLst>
                    <a:ext uri="{FF2B5EF4-FFF2-40B4-BE49-F238E27FC236}">
                      <a16:creationId xmlns:a16="http://schemas.microsoft.com/office/drawing/2014/main" id="{8D582173-165E-0FF3-8D7D-2471610BA6BF}"/>
                    </a:ext>
                  </a:extLst>
                </p:cNvPr>
                <p:cNvCxnSpPr>
                  <a:cxnSpLocks/>
                </p:cNvCxnSpPr>
                <p:nvPr/>
              </p:nvCxnSpPr>
              <p:spPr>
                <a:xfrm flipV="1">
                  <a:off x="662099" y="2524431"/>
                  <a:ext cx="234650" cy="383848"/>
                </a:xfrm>
                <a:prstGeom prst="line">
                  <a:avLst/>
                </a:prstGeom>
                <a:ln/>
              </p:spPr>
              <p:style>
                <a:lnRef idx="1">
                  <a:schemeClr val="dk1"/>
                </a:lnRef>
                <a:fillRef idx="0">
                  <a:schemeClr val="dk1"/>
                </a:fillRef>
                <a:effectRef idx="0">
                  <a:schemeClr val="dk1"/>
                </a:effectRef>
                <a:fontRef idx="minor">
                  <a:schemeClr val="tx1"/>
                </a:fontRef>
              </p:style>
            </p:cxnSp>
            <p:cxnSp>
              <p:nvCxnSpPr>
                <p:cNvPr id="259" name="Straight Connector 258">
                  <a:extLst>
                    <a:ext uri="{FF2B5EF4-FFF2-40B4-BE49-F238E27FC236}">
                      <a16:creationId xmlns:a16="http://schemas.microsoft.com/office/drawing/2014/main" id="{3F588060-D64E-CE59-8295-D0D274C4672E}"/>
                    </a:ext>
                  </a:extLst>
                </p:cNvPr>
                <p:cNvCxnSpPr/>
                <p:nvPr/>
              </p:nvCxnSpPr>
              <p:spPr>
                <a:xfrm>
                  <a:off x="896749" y="2524431"/>
                  <a:ext cx="186106" cy="0"/>
                </a:xfrm>
                <a:prstGeom prst="line">
                  <a:avLst/>
                </a:prstGeom>
                <a:ln/>
              </p:spPr>
              <p:style>
                <a:lnRef idx="1">
                  <a:schemeClr val="dk1"/>
                </a:lnRef>
                <a:fillRef idx="0">
                  <a:schemeClr val="dk1"/>
                </a:fillRef>
                <a:effectRef idx="0">
                  <a:schemeClr val="dk1"/>
                </a:effectRef>
                <a:fontRef idx="minor">
                  <a:schemeClr val="tx1"/>
                </a:fontRef>
              </p:style>
            </p:cxnSp>
          </p:grpSp>
          <p:cxnSp>
            <p:nvCxnSpPr>
              <p:cNvPr id="253" name="Straight Arrow Connector 252">
                <a:extLst>
                  <a:ext uri="{FF2B5EF4-FFF2-40B4-BE49-F238E27FC236}">
                    <a16:creationId xmlns:a16="http://schemas.microsoft.com/office/drawing/2014/main" id="{0DB92D77-DD14-85F1-0340-EA147BE9C150}"/>
                  </a:ext>
                </a:extLst>
              </p:cNvPr>
              <p:cNvCxnSpPr/>
              <p:nvPr/>
            </p:nvCxnSpPr>
            <p:spPr>
              <a:xfrm>
                <a:off x="409575" y="2987457"/>
                <a:ext cx="924682" cy="0"/>
              </a:xfrm>
              <a:prstGeom prst="straightConnector1">
                <a:avLst/>
              </a:prstGeom>
              <a:noFill/>
              <a:ln w="25400" cap="rnd" cmpd="sng" algn="ctr">
                <a:solidFill>
                  <a:srgbClr val="0A0B0F"/>
                </a:solidFill>
                <a:prstDash val="solid"/>
                <a:tailEnd type="triangle"/>
              </a:ln>
              <a:effectLst/>
            </p:spPr>
          </p:cxnSp>
          <p:cxnSp>
            <p:nvCxnSpPr>
              <p:cNvPr id="254" name="Straight Arrow Connector 253">
                <a:extLst>
                  <a:ext uri="{FF2B5EF4-FFF2-40B4-BE49-F238E27FC236}">
                    <a16:creationId xmlns:a16="http://schemas.microsoft.com/office/drawing/2014/main" id="{7838C2D0-2CBA-DCAC-1ED2-94D60C325C5E}"/>
                  </a:ext>
                </a:extLst>
              </p:cNvPr>
              <p:cNvCxnSpPr>
                <a:cxnSpLocks/>
              </p:cNvCxnSpPr>
              <p:nvPr/>
            </p:nvCxnSpPr>
            <p:spPr>
              <a:xfrm flipV="1">
                <a:off x="409575" y="2381277"/>
                <a:ext cx="0" cy="601431"/>
              </a:xfrm>
              <a:prstGeom prst="straightConnector1">
                <a:avLst/>
              </a:prstGeom>
              <a:noFill/>
              <a:ln w="25400" cap="rnd" cmpd="sng" algn="ctr">
                <a:solidFill>
                  <a:srgbClr val="0A0B0F"/>
                </a:solidFill>
                <a:prstDash val="solid"/>
                <a:tailEnd type="triangle"/>
              </a:ln>
              <a:effectLst/>
            </p:spPr>
          </p:cxnSp>
          <p:sp>
            <p:nvSpPr>
              <p:cNvPr id="255" name="Rectangle 4">
                <a:extLst>
                  <a:ext uri="{FF2B5EF4-FFF2-40B4-BE49-F238E27FC236}">
                    <a16:creationId xmlns:a16="http://schemas.microsoft.com/office/drawing/2014/main" id="{FDC809EA-BAA8-1F48-4E12-5F3B32AB2F6A}"/>
                  </a:ext>
                </a:extLst>
              </p:cNvPr>
              <p:cNvSpPr>
                <a:spLocks noChangeArrowheads="1"/>
              </p:cNvSpPr>
              <p:nvPr/>
            </p:nvSpPr>
            <p:spPr bwMode="auto">
              <a:xfrm>
                <a:off x="1181954" y="2982708"/>
                <a:ext cx="70532"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t </a:t>
                </a:r>
                <a:endParaRPr kumimoji="0" lang="en-US" sz="105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sp>
            <p:nvSpPr>
              <p:cNvPr id="256" name="Rectangle 4">
                <a:extLst>
                  <a:ext uri="{FF2B5EF4-FFF2-40B4-BE49-F238E27FC236}">
                    <a16:creationId xmlns:a16="http://schemas.microsoft.com/office/drawing/2014/main" id="{978FE401-FEE8-9C8C-475A-660918BB0CD3}"/>
                  </a:ext>
                </a:extLst>
              </p:cNvPr>
              <p:cNvSpPr>
                <a:spLocks noChangeArrowheads="1"/>
              </p:cNvSpPr>
              <p:nvPr/>
            </p:nvSpPr>
            <p:spPr bwMode="auto">
              <a:xfrm>
                <a:off x="296937" y="2206695"/>
                <a:ext cx="27892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REF </a:t>
                </a:r>
                <a:endParaRPr kumimoji="0" lang="en-US" sz="105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grpSp>
      </p:grpSp>
      <p:sp>
        <p:nvSpPr>
          <p:cNvPr id="260" name="Text Box 12">
            <a:extLst>
              <a:ext uri="{FF2B5EF4-FFF2-40B4-BE49-F238E27FC236}">
                <a16:creationId xmlns:a16="http://schemas.microsoft.com/office/drawing/2014/main" id="{99C27C9D-B397-99D7-7199-E18F85BE7385}"/>
              </a:ext>
            </a:extLst>
          </p:cNvPr>
          <p:cNvSpPr txBox="1">
            <a:spLocks noChangeArrowheads="1"/>
          </p:cNvSpPr>
          <p:nvPr/>
        </p:nvSpPr>
        <p:spPr bwMode="auto">
          <a:xfrm>
            <a:off x="5400247" y="6004597"/>
            <a:ext cx="184731" cy="184664"/>
          </a:xfrm>
          <a:prstGeom prst="rect">
            <a:avLst/>
          </a:prstGeom>
          <a:noFill/>
          <a:ln w="12700">
            <a:noFill/>
            <a:miter lim="800000"/>
            <a:headEnd/>
            <a:tailEnd/>
          </a:ln>
        </p:spPr>
        <p:txBody>
          <a:bodyPr wrap="none">
            <a:no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endParaRPr lang="en-US" b="0" i="1" dirty="0">
              <a:solidFill>
                <a:srgbClr val="0A0B0F"/>
              </a:solidFill>
              <a:latin typeface="Times New Roman" panose="02020603050405020304" pitchFamily="18" charset="0"/>
              <a:cs typeface="Times New Roman" panose="02020603050405020304" pitchFamily="18" charset="0"/>
            </a:endParaRPr>
          </a:p>
        </p:txBody>
      </p:sp>
      <p:sp>
        <p:nvSpPr>
          <p:cNvPr id="261" name="Text Box 12">
            <a:extLst>
              <a:ext uri="{FF2B5EF4-FFF2-40B4-BE49-F238E27FC236}">
                <a16:creationId xmlns:a16="http://schemas.microsoft.com/office/drawing/2014/main" id="{AF9D3781-90E4-9347-A527-E43CA04F16A6}"/>
              </a:ext>
            </a:extLst>
          </p:cNvPr>
          <p:cNvSpPr txBox="1">
            <a:spLocks noChangeArrowheads="1"/>
          </p:cNvSpPr>
          <p:nvPr/>
        </p:nvSpPr>
        <p:spPr bwMode="auto">
          <a:xfrm>
            <a:off x="5400246" y="6189265"/>
            <a:ext cx="184731" cy="184664"/>
          </a:xfrm>
          <a:prstGeom prst="rect">
            <a:avLst/>
          </a:prstGeom>
          <a:noFill/>
          <a:ln w="12700">
            <a:noFill/>
            <a:miter lim="800000"/>
            <a:headEnd/>
            <a:tailEnd/>
          </a:ln>
        </p:spPr>
        <p:txBody>
          <a:bodyPr wrap="none">
            <a:no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endParaRPr lang="en-US" b="0" i="1" dirty="0">
              <a:solidFill>
                <a:srgbClr val="0A0B0F"/>
              </a:solidFill>
              <a:latin typeface="Times New Roman" panose="02020603050405020304" pitchFamily="18" charset="0"/>
              <a:cs typeface="Times New Roman" panose="02020603050405020304" pitchFamily="18" charset="0"/>
            </a:endParaRPr>
          </a:p>
        </p:txBody>
      </p:sp>
      <p:sp>
        <p:nvSpPr>
          <p:cNvPr id="262" name="TextBox 261">
            <a:extLst>
              <a:ext uri="{FF2B5EF4-FFF2-40B4-BE49-F238E27FC236}">
                <a16:creationId xmlns:a16="http://schemas.microsoft.com/office/drawing/2014/main" id="{B1A8A1AE-012A-7198-9D4C-44F505946C98}"/>
              </a:ext>
            </a:extLst>
          </p:cNvPr>
          <p:cNvSpPr txBox="1"/>
          <p:nvPr/>
        </p:nvSpPr>
        <p:spPr>
          <a:xfrm>
            <a:off x="3627993" y="6079532"/>
            <a:ext cx="1956984" cy="369332"/>
          </a:xfrm>
          <a:prstGeom prst="rect">
            <a:avLst/>
          </a:prstGeom>
          <a:solidFill>
            <a:srgbClr val="FFFFFF"/>
          </a:solidFill>
          <a:ln w="12700">
            <a:solidFill>
              <a:srgbClr val="0A0B0F"/>
            </a:solidFill>
          </a:ln>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Soft-Start</a:t>
            </a:r>
          </a:p>
        </p:txBody>
      </p:sp>
      <p:sp>
        <p:nvSpPr>
          <p:cNvPr id="263" name="Text Box 13">
            <a:extLst>
              <a:ext uri="{FF2B5EF4-FFF2-40B4-BE49-F238E27FC236}">
                <a16:creationId xmlns:a16="http://schemas.microsoft.com/office/drawing/2014/main" id="{209634C9-7892-86E7-2EAC-7773BA13BBE3}"/>
              </a:ext>
            </a:extLst>
          </p:cNvPr>
          <p:cNvSpPr txBox="1">
            <a:spLocks noChangeArrowheads="1"/>
          </p:cNvSpPr>
          <p:nvPr/>
        </p:nvSpPr>
        <p:spPr bwMode="auto">
          <a:xfrm>
            <a:off x="10364767" y="4230374"/>
            <a:ext cx="1001568" cy="475655"/>
          </a:xfrm>
          <a:prstGeom prst="rect">
            <a:avLst/>
          </a:prstGeom>
          <a:solidFill>
            <a:srgbClr val="FFFFCC"/>
          </a:solidFill>
          <a:ln w="12700" algn="ctr">
            <a:solidFill>
              <a:srgbClr val="0A0B0F"/>
            </a:solidFill>
            <a:miter lim="800000"/>
            <a:headEnd/>
            <a:tailEnd/>
          </a:ln>
        </p:spPr>
        <p:txBody>
          <a:bodyPr wrap="squar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Current Sense</a:t>
            </a:r>
            <a:endParaRPr kumimoji="0" lang="en-US" sz="11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cxnSp>
        <p:nvCxnSpPr>
          <p:cNvPr id="264" name="Straight Arrow Connector 263">
            <a:extLst>
              <a:ext uri="{FF2B5EF4-FFF2-40B4-BE49-F238E27FC236}">
                <a16:creationId xmlns:a16="http://schemas.microsoft.com/office/drawing/2014/main" id="{EC16A1A2-99FF-3911-1BA2-07E9C96F9623}"/>
              </a:ext>
            </a:extLst>
          </p:cNvPr>
          <p:cNvCxnSpPr>
            <a:cxnSpLocks/>
            <a:stCxn id="210" idx="2"/>
            <a:endCxn id="263" idx="0"/>
          </p:cNvCxnSpPr>
          <p:nvPr/>
        </p:nvCxnSpPr>
        <p:spPr>
          <a:xfrm flipH="1">
            <a:off x="10865551" y="3783457"/>
            <a:ext cx="723" cy="446917"/>
          </a:xfrm>
          <a:prstGeom prst="straightConnector1">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265" name="Pentagon 20">
            <a:extLst>
              <a:ext uri="{FF2B5EF4-FFF2-40B4-BE49-F238E27FC236}">
                <a16:creationId xmlns:a16="http://schemas.microsoft.com/office/drawing/2014/main" id="{B235D78E-66D3-09AC-3097-7185EDB26C60}"/>
              </a:ext>
            </a:extLst>
          </p:cNvPr>
          <p:cNvSpPr/>
          <p:nvPr/>
        </p:nvSpPr>
        <p:spPr bwMode="auto">
          <a:xfrm>
            <a:off x="7049211" y="4692605"/>
            <a:ext cx="886777" cy="307777"/>
          </a:xfrm>
          <a:prstGeom prst="homePlate">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ADC</a:t>
            </a:r>
          </a:p>
        </p:txBody>
      </p:sp>
      <p:cxnSp>
        <p:nvCxnSpPr>
          <p:cNvPr id="266" name="Connector: Elbow 265">
            <a:extLst>
              <a:ext uri="{FF2B5EF4-FFF2-40B4-BE49-F238E27FC236}">
                <a16:creationId xmlns:a16="http://schemas.microsoft.com/office/drawing/2014/main" id="{BA0D5357-CA1D-B9A3-6FAC-A1E7A4C2333D}"/>
              </a:ext>
            </a:extLst>
          </p:cNvPr>
          <p:cNvCxnSpPr>
            <a:cxnSpLocks/>
            <a:stCxn id="265" idx="2"/>
          </p:cNvCxnSpPr>
          <p:nvPr/>
        </p:nvCxnSpPr>
        <p:spPr>
          <a:xfrm rot="5400000">
            <a:off x="5574386" y="5047465"/>
            <a:ext cx="1888353" cy="1794186"/>
          </a:xfrm>
          <a:prstGeom prst="bentConnector3">
            <a:avLst>
              <a:gd name="adj1" fmla="val 100037"/>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267" name="Connector: Elbow 266">
            <a:extLst>
              <a:ext uri="{FF2B5EF4-FFF2-40B4-BE49-F238E27FC236}">
                <a16:creationId xmlns:a16="http://schemas.microsoft.com/office/drawing/2014/main" id="{C2A47305-A17E-70D6-7476-E519FD7496E5}"/>
              </a:ext>
            </a:extLst>
          </p:cNvPr>
          <p:cNvCxnSpPr>
            <a:stCxn id="263" idx="2"/>
            <a:endCxn id="265" idx="3"/>
          </p:cNvCxnSpPr>
          <p:nvPr/>
        </p:nvCxnSpPr>
        <p:spPr>
          <a:xfrm rot="5400000">
            <a:off x="9330538" y="3311480"/>
            <a:ext cx="140465" cy="2929563"/>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268" name="Rectangle 6">
            <a:extLst>
              <a:ext uri="{FF2B5EF4-FFF2-40B4-BE49-F238E27FC236}">
                <a16:creationId xmlns:a16="http://schemas.microsoft.com/office/drawing/2014/main" id="{1F78FEB5-EAD4-4887-F192-C4620C41278D}"/>
              </a:ext>
            </a:extLst>
          </p:cNvPr>
          <p:cNvSpPr>
            <a:spLocks noChangeArrowheads="1"/>
          </p:cNvSpPr>
          <p:nvPr/>
        </p:nvSpPr>
        <p:spPr bwMode="auto">
          <a:xfrm>
            <a:off x="3827488" y="3908628"/>
            <a:ext cx="4302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r>
              <a:rPr lang="en-GB" sz="1600" b="0" i="1" dirty="0">
                <a:solidFill>
                  <a:srgbClr val="0A0B0F"/>
                </a:solidFill>
                <a:latin typeface="Times New Roman" panose="02020603050405020304" pitchFamily="18" charset="0"/>
                <a:cs typeface="Times New Roman" panose="02020603050405020304" pitchFamily="18" charset="0"/>
              </a:rPr>
              <a:t>error</a:t>
            </a:r>
            <a:endParaRPr lang="en-US" sz="1600" b="0" i="1" dirty="0">
              <a:solidFill>
                <a:srgbClr val="0A0B0F"/>
              </a:solidFill>
              <a:latin typeface="Times New Roman" panose="02020603050405020304" pitchFamily="18" charset="0"/>
              <a:cs typeface="Times New Roman" panose="02020603050405020304" pitchFamily="18" charset="0"/>
            </a:endParaRPr>
          </a:p>
        </p:txBody>
      </p:sp>
      <p:sp>
        <p:nvSpPr>
          <p:cNvPr id="269" name="AutoShape 9">
            <a:extLst>
              <a:ext uri="{FF2B5EF4-FFF2-40B4-BE49-F238E27FC236}">
                <a16:creationId xmlns:a16="http://schemas.microsoft.com/office/drawing/2014/main" id="{2CBDEA3D-08E2-CB02-BAFA-35892C2B0687}"/>
              </a:ext>
            </a:extLst>
          </p:cNvPr>
          <p:cNvSpPr>
            <a:spLocks noChangeArrowheads="1"/>
          </p:cNvSpPr>
          <p:nvPr/>
        </p:nvSpPr>
        <p:spPr bwMode="auto">
          <a:xfrm>
            <a:off x="3231362" y="3959427"/>
            <a:ext cx="457200" cy="457200"/>
          </a:xfrm>
          <a:prstGeom prst="flowChartSummingJunction">
            <a:avLst/>
          </a:prstGeom>
          <a:solidFill>
            <a:srgbClr val="FFFFCC"/>
          </a:solidFill>
          <a:ln w="9525" cap="rnd">
            <a:solidFill>
              <a:srgbClr val="000000"/>
            </a:solidFill>
            <a:round/>
            <a:headEnd/>
            <a:tailEnd/>
          </a:ln>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endParaRPr>
          </a:p>
        </p:txBody>
      </p:sp>
      <p:sp>
        <p:nvSpPr>
          <p:cNvPr id="270" name="Rectangle 269">
            <a:extLst>
              <a:ext uri="{FF2B5EF4-FFF2-40B4-BE49-F238E27FC236}">
                <a16:creationId xmlns:a16="http://schemas.microsoft.com/office/drawing/2014/main" id="{5EE601E0-D7C0-3FE9-0DDC-75D755F22573}"/>
              </a:ext>
            </a:extLst>
          </p:cNvPr>
          <p:cNvSpPr>
            <a:spLocks noChangeArrowheads="1"/>
          </p:cNvSpPr>
          <p:nvPr/>
        </p:nvSpPr>
        <p:spPr bwMode="auto">
          <a:xfrm>
            <a:off x="3250412" y="4065790"/>
            <a:ext cx="119063" cy="244475"/>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rPr>
              <a:t>+</a:t>
            </a:r>
          </a:p>
        </p:txBody>
      </p:sp>
      <p:sp>
        <p:nvSpPr>
          <p:cNvPr id="271" name="Rectangle 270">
            <a:extLst>
              <a:ext uri="{FF2B5EF4-FFF2-40B4-BE49-F238E27FC236}">
                <a16:creationId xmlns:a16="http://schemas.microsoft.com/office/drawing/2014/main" id="{4C098ED0-67DB-D07F-9073-847DADF51BC8}"/>
              </a:ext>
            </a:extLst>
          </p:cNvPr>
          <p:cNvSpPr>
            <a:spLocks noChangeArrowheads="1"/>
          </p:cNvSpPr>
          <p:nvPr/>
        </p:nvSpPr>
        <p:spPr bwMode="auto">
          <a:xfrm>
            <a:off x="3421862" y="4165802"/>
            <a:ext cx="68263" cy="244475"/>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rPr>
              <a:t>-</a:t>
            </a:r>
          </a:p>
        </p:txBody>
      </p:sp>
      <mc:AlternateContent xmlns:mc="http://schemas.openxmlformats.org/markup-compatibility/2006" xmlns:a14="http://schemas.microsoft.com/office/drawing/2010/main">
        <mc:Choice Requires="a14">
          <p:sp>
            <p:nvSpPr>
              <p:cNvPr id="272" name="Text Box 12">
                <a:extLst>
                  <a:ext uri="{FF2B5EF4-FFF2-40B4-BE49-F238E27FC236}">
                    <a16:creationId xmlns:a16="http://schemas.microsoft.com/office/drawing/2014/main" id="{51083F48-5B9B-F866-B951-E0451D62782D}"/>
                  </a:ext>
                </a:extLst>
              </p:cNvPr>
              <p:cNvSpPr txBox="1">
                <a:spLocks noChangeArrowheads="1"/>
              </p:cNvSpPr>
              <p:nvPr/>
            </p:nvSpPr>
            <p:spPr bwMode="auto">
              <a:xfrm>
                <a:off x="4309101" y="3891165"/>
                <a:ext cx="1273105" cy="584775"/>
              </a:xfrm>
              <a:prstGeom prst="rect">
                <a:avLst/>
              </a:prstGeom>
              <a:solidFill>
                <a:srgbClr val="FFFFCC"/>
              </a:solidFill>
              <a:ln w="12700">
                <a:solidFill>
                  <a:srgbClr val="0A0B0F"/>
                </a:solidFill>
                <a:miter lim="800000"/>
                <a:headEnd/>
                <a:tailEnd/>
              </a:ln>
            </p:spPr>
            <p:txBody>
              <a:bodyPr wrap="non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de-DE" sz="1800" b="0" i="1" u="none" strike="noStrike" kern="0" cap="none" spc="0" normalizeH="0" baseline="0" noProof="0">
                              <a:ln>
                                <a:noFill/>
                              </a:ln>
                              <a:solidFill>
                                <a:srgbClr val="0A0B0F"/>
                              </a:solidFill>
                              <a:effectLst/>
                              <a:uLnTx/>
                              <a:uFillTx/>
                              <a:latin typeface="Cambria Math" panose="02040503050406030204" pitchFamily="18" charset="0"/>
                            </a:rPr>
                          </m:ctrlPr>
                        </m:sSubPr>
                        <m:e>
                          <m:r>
                            <a:rPr kumimoji="0" lang="de-DE" sz="1800" b="0" i="1" u="none" strike="noStrike" kern="0" cap="none" spc="0" normalizeH="0" baseline="0" noProof="0">
                              <a:ln>
                                <a:noFill/>
                              </a:ln>
                              <a:solidFill>
                                <a:srgbClr val="0A0B0F"/>
                              </a:solidFill>
                              <a:effectLst/>
                              <a:uLnTx/>
                              <a:uFillTx/>
                              <a:latin typeface="Cambria Math"/>
                            </a:rPr>
                            <m:t>𝐻</m:t>
                          </m:r>
                        </m:e>
                        <m:sub>
                          <m:r>
                            <a:rPr kumimoji="0" lang="de-DE" sz="1800" b="0" i="1" u="none" strike="noStrike" kern="0" cap="none" spc="0" normalizeH="0" baseline="0" noProof="0">
                              <a:ln>
                                <a:noFill/>
                              </a:ln>
                              <a:solidFill>
                                <a:srgbClr val="0A0B0F"/>
                              </a:solidFill>
                              <a:effectLst/>
                              <a:uLnTx/>
                              <a:uFillTx/>
                              <a:latin typeface="Cambria Math"/>
                            </a:rPr>
                            <m:t>𝐶</m:t>
                          </m:r>
                        </m:sub>
                      </m:sSub>
                      <m:d>
                        <m:dPr>
                          <m:begChr m:val="["/>
                          <m:endChr m:val="]"/>
                          <m:ctrlPr>
                            <a:rPr kumimoji="0" lang="de-DE" sz="1800" b="0" i="1" u="none" strike="noStrike" kern="0" cap="none" spc="0" normalizeH="0" baseline="0" noProof="0">
                              <a:ln>
                                <a:noFill/>
                              </a:ln>
                              <a:solidFill>
                                <a:srgbClr val="0A0B0F"/>
                              </a:solidFill>
                              <a:effectLst/>
                              <a:uLnTx/>
                              <a:uFillTx/>
                              <a:latin typeface="Cambria Math" panose="02040503050406030204" pitchFamily="18" charset="0"/>
                            </a:rPr>
                          </m:ctrlPr>
                        </m:dPr>
                        <m:e>
                          <m:r>
                            <a:rPr kumimoji="0" lang="de-DE" sz="1800" b="0" i="1" u="none" strike="noStrike" kern="0" cap="none" spc="0" normalizeH="0" baseline="0" noProof="0">
                              <a:ln>
                                <a:noFill/>
                              </a:ln>
                              <a:solidFill>
                                <a:srgbClr val="0A0B0F"/>
                              </a:solidFill>
                              <a:effectLst/>
                              <a:uLnTx/>
                              <a:uFillTx/>
                              <a:latin typeface="Cambria Math"/>
                            </a:rPr>
                            <m:t>𝑧</m:t>
                          </m:r>
                        </m:e>
                      </m:d>
                    </m:oMath>
                  </m:oMathPara>
                </a14:m>
                <a:endParaRPr kumimoji="0" lang="en-GB" sz="1400" b="0" i="1"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(Compensator)</a:t>
                </a: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mc:Choice>
        <mc:Fallback xmlns="">
          <p:sp>
            <p:nvSpPr>
              <p:cNvPr id="272" name="Text Box 12">
                <a:extLst>
                  <a:ext uri="{FF2B5EF4-FFF2-40B4-BE49-F238E27FC236}">
                    <a16:creationId xmlns:a16="http://schemas.microsoft.com/office/drawing/2014/main" id="{51083F48-5B9B-F866-B951-E0451D62782D}"/>
                  </a:ext>
                </a:extLst>
              </p:cNvPr>
              <p:cNvSpPr txBox="1">
                <a:spLocks noRot="1" noChangeAspect="1" noMove="1" noResize="1" noEditPoints="1" noAdjustHandles="1" noChangeArrowheads="1" noChangeShapeType="1" noTextEdit="1"/>
              </p:cNvSpPr>
              <p:nvPr/>
            </p:nvSpPr>
            <p:spPr bwMode="auto">
              <a:xfrm>
                <a:off x="4309101" y="3891165"/>
                <a:ext cx="1273105" cy="584775"/>
              </a:xfrm>
              <a:prstGeom prst="rect">
                <a:avLst/>
              </a:prstGeom>
              <a:blipFill>
                <a:blip r:embed="rId2"/>
                <a:stretch>
                  <a:fillRect l="-948" r="-474" b="-9184"/>
                </a:stretch>
              </a:blipFill>
              <a:ln w="12700">
                <a:solidFill>
                  <a:srgbClr val="0A0B0F"/>
                </a:solidFill>
                <a:miter lim="800000"/>
                <a:headEnd/>
                <a:tailEnd/>
              </a:ln>
            </p:spPr>
            <p:txBody>
              <a:bodyPr/>
              <a:lstStyle/>
              <a:p>
                <a:r>
                  <a:rPr lang="en-US">
                    <a:noFill/>
                  </a:rPr>
                  <a:t> </a:t>
                </a:r>
              </a:p>
            </p:txBody>
          </p:sp>
        </mc:Fallback>
      </mc:AlternateContent>
      <p:cxnSp>
        <p:nvCxnSpPr>
          <p:cNvPr id="273" name="AutoShape 14">
            <a:extLst>
              <a:ext uri="{FF2B5EF4-FFF2-40B4-BE49-F238E27FC236}">
                <a16:creationId xmlns:a16="http://schemas.microsoft.com/office/drawing/2014/main" id="{BB1122F3-D10D-0905-AAD0-827D9DFCBEEA}"/>
              </a:ext>
            </a:extLst>
          </p:cNvPr>
          <p:cNvCxnSpPr>
            <a:cxnSpLocks noChangeShapeType="1"/>
            <a:stCxn id="269" idx="6"/>
            <a:endCxn id="272" idx="1"/>
          </p:cNvCxnSpPr>
          <p:nvPr/>
        </p:nvCxnSpPr>
        <p:spPr bwMode="auto">
          <a:xfrm flipV="1">
            <a:off x="3688562" y="4183553"/>
            <a:ext cx="620539" cy="4474"/>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sp>
        <p:nvSpPr>
          <p:cNvPr id="274" name="Rectangle 6">
            <a:extLst>
              <a:ext uri="{FF2B5EF4-FFF2-40B4-BE49-F238E27FC236}">
                <a16:creationId xmlns:a16="http://schemas.microsoft.com/office/drawing/2014/main" id="{54309729-9352-DF22-2FA6-618C693C1533}"/>
              </a:ext>
            </a:extLst>
          </p:cNvPr>
          <p:cNvSpPr>
            <a:spLocks noChangeArrowheads="1"/>
          </p:cNvSpPr>
          <p:nvPr/>
        </p:nvSpPr>
        <p:spPr bwMode="auto">
          <a:xfrm>
            <a:off x="3583659" y="4324838"/>
            <a:ext cx="42319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r>
              <a:rPr lang="en-GB" sz="1600" b="0" i="1" dirty="0">
                <a:solidFill>
                  <a:srgbClr val="0A0B0F"/>
                </a:solidFill>
                <a:latin typeface="Times New Roman" panose="02020603050405020304" pitchFamily="18" charset="0"/>
                <a:cs typeface="Times New Roman" panose="02020603050405020304" pitchFamily="18" charset="0"/>
              </a:rPr>
              <a:t>input</a:t>
            </a:r>
            <a:endParaRPr lang="en-US" sz="1600" b="0" i="1" dirty="0">
              <a:solidFill>
                <a:srgbClr val="0A0B0F"/>
              </a:solidFill>
              <a:latin typeface="Times New Roman" panose="02020603050405020304" pitchFamily="18" charset="0"/>
              <a:cs typeface="Times New Roman" panose="02020603050405020304" pitchFamily="18" charset="0"/>
            </a:endParaRPr>
          </a:p>
        </p:txBody>
      </p:sp>
      <p:sp>
        <p:nvSpPr>
          <p:cNvPr id="275" name="Rectangle 6">
            <a:extLst>
              <a:ext uri="{FF2B5EF4-FFF2-40B4-BE49-F238E27FC236}">
                <a16:creationId xmlns:a16="http://schemas.microsoft.com/office/drawing/2014/main" id="{01ACB384-FD15-D863-CD45-41E345A28712}"/>
              </a:ext>
            </a:extLst>
          </p:cNvPr>
          <p:cNvSpPr>
            <a:spLocks noChangeArrowheads="1"/>
          </p:cNvSpPr>
          <p:nvPr/>
        </p:nvSpPr>
        <p:spPr bwMode="auto">
          <a:xfrm>
            <a:off x="6173458" y="4149249"/>
            <a:ext cx="52578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solidFill>
                  <a:srgbClr val="0A0B0F"/>
                </a:solidFill>
                <a:latin typeface="Times New Roman" panose="02020603050405020304" pitchFamily="18" charset="0"/>
                <a:cs typeface="Times New Roman" panose="02020603050405020304" pitchFamily="18" charset="0"/>
              </a:rPr>
              <a:t>output</a:t>
            </a:r>
            <a:endParaRPr lang="en-US" sz="1600" b="0" i="1" dirty="0">
              <a:solidFill>
                <a:srgbClr val="0A0B0F"/>
              </a:solidFill>
              <a:latin typeface="Times New Roman" panose="02020603050405020304" pitchFamily="18" charset="0"/>
              <a:cs typeface="Times New Roman" panose="02020603050405020304" pitchFamily="18" charset="0"/>
            </a:endParaRPr>
          </a:p>
        </p:txBody>
      </p:sp>
      <p:sp>
        <p:nvSpPr>
          <p:cNvPr id="276" name="Rectangle 275">
            <a:extLst>
              <a:ext uri="{FF2B5EF4-FFF2-40B4-BE49-F238E27FC236}">
                <a16:creationId xmlns:a16="http://schemas.microsoft.com/office/drawing/2014/main" id="{AC530B1B-D33F-3D3B-F477-87F7A21342B3}"/>
              </a:ext>
            </a:extLst>
          </p:cNvPr>
          <p:cNvSpPr/>
          <p:nvPr/>
        </p:nvSpPr>
        <p:spPr>
          <a:xfrm>
            <a:off x="5770221" y="4029628"/>
            <a:ext cx="311944" cy="307848"/>
          </a:xfrm>
          <a:prstGeom prst="rect">
            <a:avLst/>
          </a:prstGeom>
          <a:solidFill>
            <a:srgbClr val="FFFFFF"/>
          </a:solidFill>
          <a:ln w="25400" cap="flat" cmpd="sng" algn="ctr">
            <a:solidFill>
              <a:srgbClr val="0A0B0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grpSp>
        <p:nvGrpSpPr>
          <p:cNvPr id="277" name="Group 276">
            <a:extLst>
              <a:ext uri="{FF2B5EF4-FFF2-40B4-BE49-F238E27FC236}">
                <a16:creationId xmlns:a16="http://schemas.microsoft.com/office/drawing/2014/main" id="{F6F494E1-3161-12C7-7434-4DC6D5AB6E04}"/>
              </a:ext>
            </a:extLst>
          </p:cNvPr>
          <p:cNvGrpSpPr/>
          <p:nvPr/>
        </p:nvGrpSpPr>
        <p:grpSpPr>
          <a:xfrm>
            <a:off x="5822642" y="4104714"/>
            <a:ext cx="195263" cy="139070"/>
            <a:chOff x="10813192" y="1273442"/>
            <a:chExt cx="195263" cy="139070"/>
          </a:xfrm>
        </p:grpSpPr>
        <p:cxnSp>
          <p:nvCxnSpPr>
            <p:cNvPr id="278" name="Straight Connector 277">
              <a:extLst>
                <a:ext uri="{FF2B5EF4-FFF2-40B4-BE49-F238E27FC236}">
                  <a16:creationId xmlns:a16="http://schemas.microsoft.com/office/drawing/2014/main" id="{D075D361-F8CF-1577-22B2-E1E284E5DB97}"/>
                </a:ext>
              </a:extLst>
            </p:cNvPr>
            <p:cNvCxnSpPr/>
            <p:nvPr/>
          </p:nvCxnSpPr>
          <p:spPr>
            <a:xfrm>
              <a:off x="10813192" y="1412512"/>
              <a:ext cx="66675" cy="0"/>
            </a:xfrm>
            <a:prstGeom prst="line">
              <a:avLst/>
            </a:prstGeom>
            <a:noFill/>
            <a:ln w="12700" cap="rnd" cmpd="sng" algn="ctr">
              <a:solidFill>
                <a:srgbClr val="0A0B0F"/>
              </a:solidFill>
              <a:prstDash val="solid"/>
            </a:ln>
            <a:effectLst/>
          </p:spPr>
        </p:cxnSp>
        <p:cxnSp>
          <p:nvCxnSpPr>
            <p:cNvPr id="279" name="Straight Connector 278">
              <a:extLst>
                <a:ext uri="{FF2B5EF4-FFF2-40B4-BE49-F238E27FC236}">
                  <a16:creationId xmlns:a16="http://schemas.microsoft.com/office/drawing/2014/main" id="{326018BF-B6C7-13D5-E28E-35AB1A3FC581}"/>
                </a:ext>
              </a:extLst>
            </p:cNvPr>
            <p:cNvCxnSpPr/>
            <p:nvPr/>
          </p:nvCxnSpPr>
          <p:spPr>
            <a:xfrm>
              <a:off x="10941780" y="1273442"/>
              <a:ext cx="66675" cy="0"/>
            </a:xfrm>
            <a:prstGeom prst="line">
              <a:avLst/>
            </a:prstGeom>
            <a:noFill/>
            <a:ln w="12700" cap="rnd" cmpd="sng" algn="ctr">
              <a:solidFill>
                <a:srgbClr val="0A0B0F"/>
              </a:solidFill>
              <a:prstDash val="solid"/>
            </a:ln>
            <a:effectLst/>
          </p:spPr>
        </p:cxnSp>
        <p:cxnSp>
          <p:nvCxnSpPr>
            <p:cNvPr id="280" name="Straight Connector 279">
              <a:extLst>
                <a:ext uri="{FF2B5EF4-FFF2-40B4-BE49-F238E27FC236}">
                  <a16:creationId xmlns:a16="http://schemas.microsoft.com/office/drawing/2014/main" id="{70F1BB61-AE4B-8647-BB55-1E3294B6703A}"/>
                </a:ext>
              </a:extLst>
            </p:cNvPr>
            <p:cNvCxnSpPr>
              <a:cxnSpLocks/>
            </p:cNvCxnSpPr>
            <p:nvPr/>
          </p:nvCxnSpPr>
          <p:spPr>
            <a:xfrm flipV="1">
              <a:off x="10879867" y="1273442"/>
              <a:ext cx="61913" cy="139070"/>
            </a:xfrm>
            <a:prstGeom prst="line">
              <a:avLst/>
            </a:prstGeom>
            <a:noFill/>
            <a:ln w="12700" cap="rnd" cmpd="sng" algn="ctr">
              <a:solidFill>
                <a:srgbClr val="0A0B0F"/>
              </a:solidFill>
              <a:prstDash val="solid"/>
            </a:ln>
            <a:effectLst/>
          </p:spPr>
        </p:cxnSp>
      </p:grpSp>
      <p:cxnSp>
        <p:nvCxnSpPr>
          <p:cNvPr id="281" name="AutoShape 146">
            <a:extLst>
              <a:ext uri="{FF2B5EF4-FFF2-40B4-BE49-F238E27FC236}">
                <a16:creationId xmlns:a16="http://schemas.microsoft.com/office/drawing/2014/main" id="{9831BB38-ABF5-6009-15D6-DDCA9B82997E}"/>
              </a:ext>
            </a:extLst>
          </p:cNvPr>
          <p:cNvCxnSpPr>
            <a:cxnSpLocks noChangeShapeType="1"/>
            <a:stCxn id="272" idx="3"/>
            <a:endCxn id="276" idx="1"/>
          </p:cNvCxnSpPr>
          <p:nvPr/>
        </p:nvCxnSpPr>
        <p:spPr bwMode="auto">
          <a:xfrm>
            <a:off x="5582205" y="4183552"/>
            <a:ext cx="188016" cy="0"/>
          </a:xfrm>
          <a:prstGeom prst="straightConnector1">
            <a:avLst/>
          </a:prstGeom>
          <a:noFill/>
          <a:ln w="12700">
            <a:solidFill>
              <a:srgbClr val="0A0B0F"/>
            </a:solidFill>
            <a:round/>
            <a:headEnd/>
            <a:tailEnd type="none" w="med" len="med"/>
          </a:ln>
          <a:extLst>
            <a:ext uri="{909E8E84-426E-40DD-AFC4-6F175D3DCCD1}">
              <a14:hiddenFill xmlns:a14="http://schemas.microsoft.com/office/drawing/2010/main">
                <a:noFill/>
              </a14:hiddenFill>
            </a:ext>
          </a:extLst>
        </p:spPr>
      </p:cxnSp>
      <p:sp>
        <p:nvSpPr>
          <p:cNvPr id="282" name="Rectangle 6">
            <a:extLst>
              <a:ext uri="{FF2B5EF4-FFF2-40B4-BE49-F238E27FC236}">
                <a16:creationId xmlns:a16="http://schemas.microsoft.com/office/drawing/2014/main" id="{BA84C266-931F-A959-1BB7-B88F4CAE6384}"/>
              </a:ext>
            </a:extLst>
          </p:cNvPr>
          <p:cNvSpPr>
            <a:spLocks noChangeArrowheads="1"/>
          </p:cNvSpPr>
          <p:nvPr/>
        </p:nvSpPr>
        <p:spPr bwMode="auto">
          <a:xfrm>
            <a:off x="5540068" y="3753306"/>
            <a:ext cx="126212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solidFill>
                  <a:srgbClr val="0A0B0F"/>
                </a:solidFill>
                <a:latin typeface="Times New Roman" panose="02020603050405020304" pitchFamily="18" charset="0"/>
                <a:cs typeface="Times New Roman" panose="02020603050405020304" pitchFamily="18" charset="0"/>
              </a:rPr>
              <a:t>Anti-Windup</a:t>
            </a:r>
            <a:endParaRPr lang="en-US" sz="1600" b="0" i="1" dirty="0">
              <a:solidFill>
                <a:srgbClr val="0A0B0F"/>
              </a:solidFill>
              <a:latin typeface="Times New Roman" panose="02020603050405020304" pitchFamily="18" charset="0"/>
              <a:cs typeface="Times New Roman" panose="02020603050405020304" pitchFamily="18" charset="0"/>
            </a:endParaRPr>
          </a:p>
        </p:txBody>
      </p:sp>
      <p:cxnSp>
        <p:nvCxnSpPr>
          <p:cNvPr id="283" name="Connector: Elbow 282">
            <a:extLst>
              <a:ext uri="{FF2B5EF4-FFF2-40B4-BE49-F238E27FC236}">
                <a16:creationId xmlns:a16="http://schemas.microsoft.com/office/drawing/2014/main" id="{231914D1-F690-42C1-D594-0F7D74DDCA1E}"/>
              </a:ext>
            </a:extLst>
          </p:cNvPr>
          <p:cNvCxnSpPr>
            <a:stCxn id="265" idx="1"/>
            <a:endCxn id="269" idx="4"/>
          </p:cNvCxnSpPr>
          <p:nvPr/>
        </p:nvCxnSpPr>
        <p:spPr>
          <a:xfrm rot="10800000">
            <a:off x="3459963" y="4416628"/>
            <a:ext cx="3589249" cy="429867"/>
          </a:xfrm>
          <a:prstGeom prst="bentConnector2">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cxnSp>
        <p:nvCxnSpPr>
          <p:cNvPr id="284" name="Connector: Elbow 283">
            <a:extLst>
              <a:ext uri="{FF2B5EF4-FFF2-40B4-BE49-F238E27FC236}">
                <a16:creationId xmlns:a16="http://schemas.microsoft.com/office/drawing/2014/main" id="{43B3A9C0-959B-201D-CFBE-5F0A2B8F4126}"/>
              </a:ext>
            </a:extLst>
          </p:cNvPr>
          <p:cNvCxnSpPr>
            <a:cxnSpLocks/>
            <a:stCxn id="276" idx="3"/>
            <a:endCxn id="302" idx="1"/>
          </p:cNvCxnSpPr>
          <p:nvPr/>
        </p:nvCxnSpPr>
        <p:spPr>
          <a:xfrm flipV="1">
            <a:off x="6082165" y="3521035"/>
            <a:ext cx="2367185" cy="662517"/>
          </a:xfrm>
          <a:prstGeom prst="bentConnector3">
            <a:avLst>
              <a:gd name="adj1" fmla="val 90560"/>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sp>
        <p:nvSpPr>
          <p:cNvPr id="285" name="Rectangle 6">
            <a:extLst>
              <a:ext uri="{FF2B5EF4-FFF2-40B4-BE49-F238E27FC236}">
                <a16:creationId xmlns:a16="http://schemas.microsoft.com/office/drawing/2014/main" id="{F7B508BA-CA3F-B57C-F921-12AD07A765FB}"/>
              </a:ext>
            </a:extLst>
          </p:cNvPr>
          <p:cNvSpPr>
            <a:spLocks noChangeArrowheads="1"/>
          </p:cNvSpPr>
          <p:nvPr/>
        </p:nvSpPr>
        <p:spPr bwMode="auto">
          <a:xfrm>
            <a:off x="2593854" y="982920"/>
            <a:ext cx="4302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l" eaLnBrk="1" hangingPunct="1"/>
            <a:r>
              <a:rPr lang="en-GB" sz="1600" b="0" i="1" dirty="0">
                <a:latin typeface="Times New Roman" panose="02020603050405020304" pitchFamily="18" charset="0"/>
                <a:cs typeface="Times New Roman" panose="02020603050405020304" pitchFamily="18" charset="0"/>
              </a:rPr>
              <a:t>error</a:t>
            </a:r>
            <a:endParaRPr lang="en-US" sz="1600" b="0"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86" name="Text Box 12">
                <a:extLst>
                  <a:ext uri="{FF2B5EF4-FFF2-40B4-BE49-F238E27FC236}">
                    <a16:creationId xmlns:a16="http://schemas.microsoft.com/office/drawing/2014/main" id="{179841FB-6599-F0FF-51C2-BAB84640C895}"/>
                  </a:ext>
                </a:extLst>
              </p:cNvPr>
              <p:cNvSpPr txBox="1">
                <a:spLocks noChangeArrowheads="1"/>
              </p:cNvSpPr>
              <p:nvPr/>
            </p:nvSpPr>
            <p:spPr bwMode="auto">
              <a:xfrm>
                <a:off x="3075467" y="965457"/>
                <a:ext cx="1273105" cy="584775"/>
              </a:xfrm>
              <a:prstGeom prst="rect">
                <a:avLst/>
              </a:prstGeom>
              <a:solidFill>
                <a:srgbClr val="FFFFCC"/>
              </a:solidFill>
              <a:ln w="12700">
                <a:solidFill>
                  <a:schemeClr val="tx1"/>
                </a:solidFill>
                <a:miter lim="800000"/>
                <a:headEnd/>
                <a:tailEnd/>
              </a:ln>
            </p:spPr>
            <p:txBody>
              <a:bodyPr wrap="non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14:m>
                  <m:oMathPara xmlns:m="http://schemas.openxmlformats.org/officeDocument/2006/math">
                    <m:oMathParaPr>
                      <m:jc m:val="centerGroup"/>
                    </m:oMathParaPr>
                    <m:oMath xmlns:m="http://schemas.openxmlformats.org/officeDocument/2006/math">
                      <m:sSub>
                        <m:sSubPr>
                          <m:ctrlPr>
                            <a:rPr lang="de-DE" sz="1800" b="0" i="1">
                              <a:latin typeface="Cambria Math" panose="02040503050406030204" pitchFamily="18" charset="0"/>
                            </a:rPr>
                          </m:ctrlPr>
                        </m:sSubPr>
                        <m:e>
                          <m:r>
                            <a:rPr lang="de-DE" sz="1800" b="0" i="1">
                              <a:latin typeface="Cambria Math"/>
                            </a:rPr>
                            <m:t>𝐻</m:t>
                          </m:r>
                        </m:e>
                        <m:sub>
                          <m:r>
                            <a:rPr lang="de-DE" sz="1800" b="0" i="1">
                              <a:latin typeface="Cambria Math"/>
                            </a:rPr>
                            <m:t>𝐶</m:t>
                          </m:r>
                        </m:sub>
                      </m:sSub>
                      <m:d>
                        <m:dPr>
                          <m:begChr m:val="["/>
                          <m:endChr m:val="]"/>
                          <m:ctrlPr>
                            <a:rPr lang="de-DE" sz="1800" b="0" i="1">
                              <a:latin typeface="Cambria Math" panose="02040503050406030204" pitchFamily="18" charset="0"/>
                            </a:rPr>
                          </m:ctrlPr>
                        </m:dPr>
                        <m:e>
                          <m:r>
                            <a:rPr lang="de-DE" sz="1800" b="0" i="1">
                              <a:latin typeface="Cambria Math"/>
                            </a:rPr>
                            <m:t>𝑧</m:t>
                          </m:r>
                        </m:e>
                      </m:d>
                    </m:oMath>
                  </m:oMathPara>
                </a14:m>
                <a:endParaRPr lang="en-GB" b="0" i="1" dirty="0"/>
              </a:p>
              <a:p>
                <a:pPr eaLnBrk="1" hangingPunct="1"/>
                <a:r>
                  <a:rPr lang="en-GB" b="0" i="1" dirty="0">
                    <a:latin typeface="Times New Roman" panose="02020603050405020304" pitchFamily="18" charset="0"/>
                    <a:cs typeface="Times New Roman" panose="02020603050405020304" pitchFamily="18" charset="0"/>
                  </a:rPr>
                  <a:t>(Compensator)</a:t>
                </a:r>
                <a:endParaRPr lang="en-US" b="0" i="1" dirty="0">
                  <a:latin typeface="Times New Roman" panose="02020603050405020304" pitchFamily="18" charset="0"/>
                  <a:cs typeface="Times New Roman" panose="02020603050405020304" pitchFamily="18" charset="0"/>
                </a:endParaRPr>
              </a:p>
            </p:txBody>
          </p:sp>
        </mc:Choice>
        <mc:Fallback xmlns="">
          <p:sp>
            <p:nvSpPr>
              <p:cNvPr id="286" name="Text Box 12">
                <a:extLst>
                  <a:ext uri="{FF2B5EF4-FFF2-40B4-BE49-F238E27FC236}">
                    <a16:creationId xmlns:a16="http://schemas.microsoft.com/office/drawing/2014/main" id="{179841FB-6599-F0FF-51C2-BAB84640C895}"/>
                  </a:ext>
                </a:extLst>
              </p:cNvPr>
              <p:cNvSpPr txBox="1">
                <a:spLocks noRot="1" noChangeAspect="1" noMove="1" noResize="1" noEditPoints="1" noAdjustHandles="1" noChangeArrowheads="1" noChangeShapeType="1" noTextEdit="1"/>
              </p:cNvSpPr>
              <p:nvPr/>
            </p:nvSpPr>
            <p:spPr bwMode="auto">
              <a:xfrm>
                <a:off x="3075467" y="965457"/>
                <a:ext cx="1273105" cy="584775"/>
              </a:xfrm>
              <a:prstGeom prst="rect">
                <a:avLst/>
              </a:prstGeom>
              <a:blipFill>
                <a:blip r:embed="rId3"/>
                <a:stretch>
                  <a:fillRect l="-952" r="-952" b="-9184"/>
                </a:stretch>
              </a:blipFill>
              <a:ln w="12700">
                <a:solidFill>
                  <a:schemeClr val="tx1"/>
                </a:solidFill>
                <a:miter lim="800000"/>
                <a:headEnd/>
                <a:tailEnd/>
              </a:ln>
            </p:spPr>
            <p:txBody>
              <a:bodyPr/>
              <a:lstStyle/>
              <a:p>
                <a:r>
                  <a:rPr lang="en-US">
                    <a:noFill/>
                  </a:rPr>
                  <a:t> </a:t>
                </a:r>
              </a:p>
            </p:txBody>
          </p:sp>
        </mc:Fallback>
      </mc:AlternateContent>
      <p:cxnSp>
        <p:nvCxnSpPr>
          <p:cNvPr id="287" name="AutoShape 145">
            <a:extLst>
              <a:ext uri="{FF2B5EF4-FFF2-40B4-BE49-F238E27FC236}">
                <a16:creationId xmlns:a16="http://schemas.microsoft.com/office/drawing/2014/main" id="{336C9721-B4CA-05ED-AEAF-65BB244CF186}"/>
              </a:ext>
            </a:extLst>
          </p:cNvPr>
          <p:cNvCxnSpPr>
            <a:cxnSpLocks noChangeShapeType="1"/>
            <a:stCxn id="290" idx="3"/>
            <a:endCxn id="376" idx="1"/>
          </p:cNvCxnSpPr>
          <p:nvPr/>
        </p:nvCxnSpPr>
        <p:spPr bwMode="auto">
          <a:xfrm>
            <a:off x="5398859" y="1257844"/>
            <a:ext cx="1013048" cy="8468"/>
          </a:xfrm>
          <a:prstGeom prst="bentConnector3">
            <a:avLst>
              <a:gd name="adj1" fmla="val 50000"/>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88" name="Rectangle 6">
            <a:extLst>
              <a:ext uri="{FF2B5EF4-FFF2-40B4-BE49-F238E27FC236}">
                <a16:creationId xmlns:a16="http://schemas.microsoft.com/office/drawing/2014/main" id="{C4F39610-452F-1FFD-521F-1C708BB732D2}"/>
              </a:ext>
            </a:extLst>
          </p:cNvPr>
          <p:cNvSpPr>
            <a:spLocks noChangeArrowheads="1"/>
          </p:cNvSpPr>
          <p:nvPr/>
        </p:nvSpPr>
        <p:spPr bwMode="auto">
          <a:xfrm>
            <a:off x="5609755" y="980127"/>
            <a:ext cx="52578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latin typeface="Times New Roman" panose="02020603050405020304" pitchFamily="18" charset="0"/>
                <a:cs typeface="Times New Roman" panose="02020603050405020304" pitchFamily="18" charset="0"/>
              </a:rPr>
              <a:t>output</a:t>
            </a:r>
            <a:endParaRPr lang="en-US" sz="1600" b="0" i="1" dirty="0">
              <a:latin typeface="Times New Roman" panose="02020603050405020304" pitchFamily="18" charset="0"/>
              <a:cs typeface="Times New Roman" panose="02020603050405020304" pitchFamily="18" charset="0"/>
            </a:endParaRPr>
          </a:p>
        </p:txBody>
      </p:sp>
      <p:grpSp>
        <p:nvGrpSpPr>
          <p:cNvPr id="289" name="Group 288">
            <a:extLst>
              <a:ext uri="{FF2B5EF4-FFF2-40B4-BE49-F238E27FC236}">
                <a16:creationId xmlns:a16="http://schemas.microsoft.com/office/drawing/2014/main" id="{053E3AE3-D2A7-5A3F-FA26-53090B4C5F3D}"/>
              </a:ext>
            </a:extLst>
          </p:cNvPr>
          <p:cNvGrpSpPr/>
          <p:nvPr/>
        </p:nvGrpSpPr>
        <p:grpSpPr>
          <a:xfrm>
            <a:off x="5086915" y="1103920"/>
            <a:ext cx="311944" cy="307848"/>
            <a:chOff x="3207544" y="2431256"/>
            <a:chExt cx="311944" cy="307848"/>
          </a:xfrm>
        </p:grpSpPr>
        <p:sp>
          <p:nvSpPr>
            <p:cNvPr id="290" name="Rectangle 289">
              <a:extLst>
                <a:ext uri="{FF2B5EF4-FFF2-40B4-BE49-F238E27FC236}">
                  <a16:creationId xmlns:a16="http://schemas.microsoft.com/office/drawing/2014/main" id="{33F08D53-C1C9-5D1D-5DD1-98DB1A61D3EA}"/>
                </a:ext>
              </a:extLst>
            </p:cNvPr>
            <p:cNvSpPr/>
            <p:nvPr/>
          </p:nvSpPr>
          <p:spPr>
            <a:xfrm>
              <a:off x="3207544" y="2431256"/>
              <a:ext cx="311944" cy="3078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91" name="Group 290">
              <a:extLst>
                <a:ext uri="{FF2B5EF4-FFF2-40B4-BE49-F238E27FC236}">
                  <a16:creationId xmlns:a16="http://schemas.microsoft.com/office/drawing/2014/main" id="{E27DD326-AC09-91C0-8912-C257B48602C3}"/>
                </a:ext>
              </a:extLst>
            </p:cNvPr>
            <p:cNvGrpSpPr/>
            <p:nvPr/>
          </p:nvGrpSpPr>
          <p:grpSpPr>
            <a:xfrm>
              <a:off x="3259965" y="2506342"/>
              <a:ext cx="195263" cy="139070"/>
              <a:chOff x="10813192" y="1273442"/>
              <a:chExt cx="195263" cy="139070"/>
            </a:xfrm>
          </p:grpSpPr>
          <p:cxnSp>
            <p:nvCxnSpPr>
              <p:cNvPr id="292" name="Straight Connector 291">
                <a:extLst>
                  <a:ext uri="{FF2B5EF4-FFF2-40B4-BE49-F238E27FC236}">
                    <a16:creationId xmlns:a16="http://schemas.microsoft.com/office/drawing/2014/main" id="{0AA07B8B-091A-DF3B-D54B-A39619BB97BE}"/>
                  </a:ext>
                </a:extLst>
              </p:cNvPr>
              <p:cNvCxnSpPr/>
              <p:nvPr/>
            </p:nvCxnSpPr>
            <p:spPr>
              <a:xfrm>
                <a:off x="10813192" y="1412512"/>
                <a:ext cx="66675"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FFBE1923-B7E5-E0C9-5BD8-91C2ECFC10AC}"/>
                  </a:ext>
                </a:extLst>
              </p:cNvPr>
              <p:cNvCxnSpPr/>
              <p:nvPr/>
            </p:nvCxnSpPr>
            <p:spPr>
              <a:xfrm>
                <a:off x="10941780" y="1273442"/>
                <a:ext cx="66675"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B295E782-5366-2AA6-8A5C-B398D7702D27}"/>
                  </a:ext>
                </a:extLst>
              </p:cNvPr>
              <p:cNvCxnSpPr>
                <a:cxnSpLocks/>
              </p:cNvCxnSpPr>
              <p:nvPr/>
            </p:nvCxnSpPr>
            <p:spPr>
              <a:xfrm flipV="1">
                <a:off x="10879867" y="1273442"/>
                <a:ext cx="61913" cy="13907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95" name="Rectangle 294">
            <a:extLst>
              <a:ext uri="{FF2B5EF4-FFF2-40B4-BE49-F238E27FC236}">
                <a16:creationId xmlns:a16="http://schemas.microsoft.com/office/drawing/2014/main" id="{6491368F-4D6D-00E1-B402-6792A7321A7E}"/>
              </a:ext>
            </a:extLst>
          </p:cNvPr>
          <p:cNvSpPr/>
          <p:nvPr/>
        </p:nvSpPr>
        <p:spPr>
          <a:xfrm>
            <a:off x="5429860" y="529889"/>
            <a:ext cx="625923" cy="8036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296" name="AutoShape 146">
            <a:extLst>
              <a:ext uri="{FF2B5EF4-FFF2-40B4-BE49-F238E27FC236}">
                <a16:creationId xmlns:a16="http://schemas.microsoft.com/office/drawing/2014/main" id="{9762466A-A62C-4DE2-4948-256F82E7DF83}"/>
              </a:ext>
            </a:extLst>
          </p:cNvPr>
          <p:cNvCxnSpPr>
            <a:cxnSpLocks noChangeShapeType="1"/>
            <a:stCxn id="286" idx="3"/>
            <a:endCxn id="290" idx="1"/>
          </p:cNvCxnSpPr>
          <p:nvPr/>
        </p:nvCxnSpPr>
        <p:spPr bwMode="auto">
          <a:xfrm flipV="1">
            <a:off x="4348572" y="1257844"/>
            <a:ext cx="738343" cy="1"/>
          </a:xfrm>
          <a:prstGeom prst="straightConnector1">
            <a:avLst/>
          </a:prstGeom>
          <a:noFill/>
          <a:ln w="12700">
            <a:solidFill>
              <a:schemeClr val="tx1"/>
            </a:solidFill>
            <a:round/>
            <a:headEnd/>
            <a:tailEnd type="none" w="med" len="med"/>
          </a:ln>
          <a:extLst>
            <a:ext uri="{909E8E84-426E-40DD-AFC4-6F175D3DCCD1}">
              <a14:hiddenFill xmlns:a14="http://schemas.microsoft.com/office/drawing/2010/main">
                <a:noFill/>
              </a14:hiddenFill>
            </a:ext>
          </a:extLst>
        </p:spPr>
      </p:cxnSp>
      <p:sp>
        <p:nvSpPr>
          <p:cNvPr id="297" name="TextBox 296">
            <a:extLst>
              <a:ext uri="{FF2B5EF4-FFF2-40B4-BE49-F238E27FC236}">
                <a16:creationId xmlns:a16="http://schemas.microsoft.com/office/drawing/2014/main" id="{F11C7262-8C7F-7085-ED24-6C6CC705B5F2}"/>
              </a:ext>
            </a:extLst>
          </p:cNvPr>
          <p:cNvSpPr txBox="1"/>
          <p:nvPr/>
        </p:nvSpPr>
        <p:spPr>
          <a:xfrm>
            <a:off x="2593853" y="371343"/>
            <a:ext cx="3461929" cy="584775"/>
          </a:xfrm>
          <a:prstGeom prst="rect">
            <a:avLst/>
          </a:prstGeom>
          <a:noFill/>
        </p:spPr>
        <p:txBody>
          <a:bodyPr wrap="square" rtlCol="0">
            <a:spAutoFit/>
          </a:bodyPr>
          <a:lstStyle/>
          <a:p>
            <a:pPr algn="ctr"/>
            <a:r>
              <a:rPr lang="en-US" i="1" dirty="0">
                <a:latin typeface="Times New Roman" panose="02020603050405020304" pitchFamily="18" charset="0"/>
                <a:cs typeface="Times New Roman" panose="02020603050405020304" pitchFamily="18" charset="0"/>
              </a:rPr>
              <a:t>Voltage Feedback Loop</a:t>
            </a:r>
            <a:br>
              <a:rPr lang="en-US" i="1" dirty="0">
                <a:latin typeface="Times New Roman" panose="02020603050405020304" pitchFamily="18" charset="0"/>
                <a:cs typeface="Times New Roman" panose="02020603050405020304" pitchFamily="18" charset="0"/>
              </a:rPr>
            </a:br>
            <a:r>
              <a:rPr lang="en-US" sz="1400" i="1" dirty="0">
                <a:latin typeface="Times New Roman" panose="02020603050405020304" pitchFamily="18" charset="0"/>
                <a:cs typeface="Times New Roman" panose="02020603050405020304" pitchFamily="18" charset="0"/>
              </a:rPr>
              <a:t>(10KHz control interleaved with PLoop)</a:t>
            </a:r>
            <a:endParaRPr lang="en-US" i="1" dirty="0">
              <a:latin typeface="Times New Roman" panose="02020603050405020304" pitchFamily="18" charset="0"/>
              <a:cs typeface="Times New Roman" panose="02020603050405020304" pitchFamily="18" charset="0"/>
            </a:endParaRPr>
          </a:p>
        </p:txBody>
      </p:sp>
      <p:sp>
        <p:nvSpPr>
          <p:cNvPr id="298" name="Rectangle 6">
            <a:extLst>
              <a:ext uri="{FF2B5EF4-FFF2-40B4-BE49-F238E27FC236}">
                <a16:creationId xmlns:a16="http://schemas.microsoft.com/office/drawing/2014/main" id="{D29086FC-818C-2CB1-E641-139AB029E88F}"/>
              </a:ext>
            </a:extLst>
          </p:cNvPr>
          <p:cNvSpPr>
            <a:spLocks noChangeArrowheads="1"/>
          </p:cNvSpPr>
          <p:nvPr/>
        </p:nvSpPr>
        <p:spPr bwMode="auto">
          <a:xfrm>
            <a:off x="4332561" y="1397227"/>
            <a:ext cx="20655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latin typeface="Times New Roman" panose="02020603050405020304" pitchFamily="18" charset="0"/>
                <a:cs typeface="Times New Roman" panose="02020603050405020304" pitchFamily="18" charset="0"/>
              </a:rPr>
              <a:t>Anti-Windup</a:t>
            </a:r>
            <a:endParaRPr lang="en-US" sz="1600" b="0" i="1" dirty="0">
              <a:latin typeface="Times New Roman" panose="02020603050405020304" pitchFamily="18" charset="0"/>
              <a:cs typeface="Times New Roman" panose="02020603050405020304" pitchFamily="18" charset="0"/>
            </a:endParaRPr>
          </a:p>
        </p:txBody>
      </p:sp>
      <p:sp>
        <p:nvSpPr>
          <p:cNvPr id="299" name="Rectangle 298">
            <a:extLst>
              <a:ext uri="{FF2B5EF4-FFF2-40B4-BE49-F238E27FC236}">
                <a16:creationId xmlns:a16="http://schemas.microsoft.com/office/drawing/2014/main" id="{E9778780-C79C-5D47-3F4F-083EA0D38532}"/>
              </a:ext>
            </a:extLst>
          </p:cNvPr>
          <p:cNvSpPr/>
          <p:nvPr/>
        </p:nvSpPr>
        <p:spPr>
          <a:xfrm>
            <a:off x="2541072" y="388916"/>
            <a:ext cx="3651253" cy="1264452"/>
          </a:xfrm>
          <a:prstGeom prst="rect">
            <a:avLst/>
          </a:prstGeom>
          <a:noFill/>
          <a:ln w="19050" cap="flat" cmpd="sng" algn="ctr">
            <a:solidFill>
              <a:srgbClr val="0A0B0F"/>
            </a:solidFill>
            <a:prstDash val="sysDot"/>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300" name="Rectangle 299">
            <a:extLst>
              <a:ext uri="{FF2B5EF4-FFF2-40B4-BE49-F238E27FC236}">
                <a16:creationId xmlns:a16="http://schemas.microsoft.com/office/drawing/2014/main" id="{D05B8C21-D1E4-E4C0-0E01-2DC4AF530CBB}"/>
              </a:ext>
            </a:extLst>
          </p:cNvPr>
          <p:cNvSpPr/>
          <p:nvPr/>
        </p:nvSpPr>
        <p:spPr>
          <a:xfrm>
            <a:off x="2494414" y="-486048"/>
            <a:ext cx="5612978" cy="5894622"/>
          </a:xfrm>
          <a:prstGeom prst="rect">
            <a:avLst/>
          </a:prstGeom>
          <a:noFill/>
          <a:ln w="12700">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Text Box 13">
            <a:extLst>
              <a:ext uri="{FF2B5EF4-FFF2-40B4-BE49-F238E27FC236}">
                <a16:creationId xmlns:a16="http://schemas.microsoft.com/office/drawing/2014/main" id="{CFD8521B-8BB9-9D15-03EA-BC83BBEB7FFC}"/>
              </a:ext>
            </a:extLst>
          </p:cNvPr>
          <p:cNvSpPr txBox="1">
            <a:spLocks noChangeArrowheads="1"/>
          </p:cNvSpPr>
          <p:nvPr/>
        </p:nvSpPr>
        <p:spPr bwMode="auto">
          <a:xfrm>
            <a:off x="2560858" y="-291151"/>
            <a:ext cx="598064" cy="307777"/>
          </a:xfrm>
          <a:prstGeom prst="rect">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wrap="square">
            <a:spAutoFit/>
          </a:bodyPr>
          <a:lstStyle>
            <a:defPPr>
              <a:defRPr lang="en-US"/>
            </a:defPPr>
            <a:lvl1pPr algn="ctr">
              <a:defRPr sz="1400" b="0" i="1">
                <a:solidFill>
                  <a:schemeClr val="tx1"/>
                </a:solidFill>
                <a:latin typeface="Times New Roman" panose="02020603050405020304" pitchFamily="18"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CCP </a:t>
            </a: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sp>
        <p:nvSpPr>
          <p:cNvPr id="302" name="Text Box 13">
            <a:extLst>
              <a:ext uri="{FF2B5EF4-FFF2-40B4-BE49-F238E27FC236}">
                <a16:creationId xmlns:a16="http://schemas.microsoft.com/office/drawing/2014/main" id="{AD63D0F3-F58F-C661-71E8-9098C9BB1B9E}"/>
              </a:ext>
            </a:extLst>
          </p:cNvPr>
          <p:cNvSpPr txBox="1">
            <a:spLocks noChangeArrowheads="1"/>
          </p:cNvSpPr>
          <p:nvPr/>
        </p:nvSpPr>
        <p:spPr bwMode="auto">
          <a:xfrm>
            <a:off x="8449350" y="3259425"/>
            <a:ext cx="1068067" cy="523220"/>
          </a:xfrm>
          <a:prstGeom prst="rect">
            <a:avLst/>
          </a:prstGeom>
          <a:solidFill>
            <a:srgbClr val="FFFFCC"/>
          </a:solidFill>
          <a:ln w="12700" algn="ctr">
            <a:solidFill>
              <a:srgbClr val="0A0B0F"/>
            </a:solidFill>
            <a:miter lim="800000"/>
            <a:headEnd/>
            <a:tailEnd/>
          </a:ln>
        </p:spPr>
        <p:txBody>
          <a:bodyPr wrap="squar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b="0" i="1" kern="0" dirty="0">
                <a:solidFill>
                  <a:srgbClr val="0A0B0F"/>
                </a:solidFill>
                <a:latin typeface="Times New Roman" panose="02020603050405020304" pitchFamily="18" charset="0"/>
                <a:cs typeface="Times New Roman" panose="02020603050405020304" pitchFamily="18" charset="0"/>
              </a:rPr>
              <a:t>PWM Distribution</a:t>
            </a:r>
            <a:endParaRPr kumimoji="0" lang="en-US" sz="11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cxnSp>
        <p:nvCxnSpPr>
          <p:cNvPr id="303" name="Connector: Elbow 302">
            <a:extLst>
              <a:ext uri="{FF2B5EF4-FFF2-40B4-BE49-F238E27FC236}">
                <a16:creationId xmlns:a16="http://schemas.microsoft.com/office/drawing/2014/main" id="{63DBBE92-893D-DD4F-59BE-0C9606E4D161}"/>
              </a:ext>
            </a:extLst>
          </p:cNvPr>
          <p:cNvCxnSpPr>
            <a:cxnSpLocks/>
            <a:stCxn id="201" idx="6"/>
            <a:endCxn id="286" idx="1"/>
          </p:cNvCxnSpPr>
          <p:nvPr/>
        </p:nvCxnSpPr>
        <p:spPr>
          <a:xfrm flipV="1">
            <a:off x="1927527" y="1257845"/>
            <a:ext cx="1147940" cy="2052"/>
          </a:xfrm>
          <a:prstGeom prst="bentConnector3">
            <a:avLst>
              <a:gd name="adj1" fmla="val 50000"/>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cxnSp>
        <p:nvCxnSpPr>
          <p:cNvPr id="304" name="Connector: Elbow 303">
            <a:extLst>
              <a:ext uri="{FF2B5EF4-FFF2-40B4-BE49-F238E27FC236}">
                <a16:creationId xmlns:a16="http://schemas.microsoft.com/office/drawing/2014/main" id="{ECD2274B-B805-DF91-CE48-24E9D56842AF}"/>
              </a:ext>
            </a:extLst>
          </p:cNvPr>
          <p:cNvCxnSpPr>
            <a:stCxn id="250" idx="0"/>
            <a:endCxn id="199" idx="1"/>
          </p:cNvCxnSpPr>
          <p:nvPr/>
        </p:nvCxnSpPr>
        <p:spPr>
          <a:xfrm rot="5400000" flipH="1" flipV="1">
            <a:off x="-421701" y="2011329"/>
            <a:ext cx="1695394" cy="198552"/>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305" name="Straight Arrow Connector 304">
            <a:extLst>
              <a:ext uri="{FF2B5EF4-FFF2-40B4-BE49-F238E27FC236}">
                <a16:creationId xmlns:a16="http://schemas.microsoft.com/office/drawing/2014/main" id="{0A6226EA-25D1-B8E6-224A-11831CE8839D}"/>
              </a:ext>
            </a:extLst>
          </p:cNvPr>
          <p:cNvCxnSpPr>
            <a:cxnSpLocks/>
            <a:stCxn id="302" idx="3"/>
            <a:endCxn id="211" idx="1"/>
          </p:cNvCxnSpPr>
          <p:nvPr/>
        </p:nvCxnSpPr>
        <p:spPr>
          <a:xfrm flipV="1">
            <a:off x="9517417" y="3514773"/>
            <a:ext cx="262550" cy="6262"/>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grpSp>
        <p:nvGrpSpPr>
          <p:cNvPr id="306" name="Group 305">
            <a:extLst>
              <a:ext uri="{FF2B5EF4-FFF2-40B4-BE49-F238E27FC236}">
                <a16:creationId xmlns:a16="http://schemas.microsoft.com/office/drawing/2014/main" id="{CDFF0582-7C18-5543-C165-E622E31BC664}"/>
              </a:ext>
            </a:extLst>
          </p:cNvPr>
          <p:cNvGrpSpPr/>
          <p:nvPr/>
        </p:nvGrpSpPr>
        <p:grpSpPr>
          <a:xfrm>
            <a:off x="1700125" y="2412190"/>
            <a:ext cx="652447" cy="457200"/>
            <a:chOff x="3564001" y="3720476"/>
            <a:chExt cx="652447" cy="457200"/>
          </a:xfrm>
        </p:grpSpPr>
        <p:sp>
          <p:nvSpPr>
            <p:cNvPr id="307" name="Oval 306">
              <a:extLst>
                <a:ext uri="{FF2B5EF4-FFF2-40B4-BE49-F238E27FC236}">
                  <a16:creationId xmlns:a16="http://schemas.microsoft.com/office/drawing/2014/main" id="{0B7BFE45-299E-DEF0-2A7A-9A21D9E0C2D7}"/>
                </a:ext>
              </a:extLst>
            </p:cNvPr>
            <p:cNvSpPr>
              <a:spLocks noChangeArrowheads="1"/>
            </p:cNvSpPr>
            <p:nvPr/>
          </p:nvSpPr>
          <p:spPr bwMode="auto">
            <a:xfrm>
              <a:off x="3759248" y="3720476"/>
              <a:ext cx="457200" cy="457200"/>
            </a:xfrm>
            <a:prstGeom prst="ellipse">
              <a:avLst/>
            </a:prstGeom>
            <a:solidFill>
              <a:srgbClr val="FFFFCC"/>
            </a:solidFill>
            <a:ln w="0">
              <a:solidFill>
                <a:srgbClr val="000000"/>
              </a:solidFill>
              <a:round/>
              <a:headEnd/>
              <a:tailEnd/>
            </a:ln>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endParaRPr>
            </a:p>
          </p:txBody>
        </p:sp>
        <p:sp>
          <p:nvSpPr>
            <p:cNvPr id="308" name="AutoShape 9">
              <a:extLst>
                <a:ext uri="{FF2B5EF4-FFF2-40B4-BE49-F238E27FC236}">
                  <a16:creationId xmlns:a16="http://schemas.microsoft.com/office/drawing/2014/main" id="{FD11A700-F7F5-7801-64C6-0EEB6E739722}"/>
                </a:ext>
              </a:extLst>
            </p:cNvPr>
            <p:cNvSpPr>
              <a:spLocks noChangeArrowheads="1"/>
            </p:cNvSpPr>
            <p:nvPr/>
          </p:nvSpPr>
          <p:spPr bwMode="auto">
            <a:xfrm>
              <a:off x="3759248" y="3720476"/>
              <a:ext cx="457200" cy="457200"/>
            </a:xfrm>
            <a:prstGeom prst="flowChartSummingJunction">
              <a:avLst/>
            </a:prstGeom>
            <a:solidFill>
              <a:srgbClr val="FFFFCC"/>
            </a:solidFill>
            <a:ln w="9525" cap="rnd">
              <a:solidFill>
                <a:srgbClr val="000000"/>
              </a:solidFill>
              <a:round/>
              <a:headEnd/>
              <a:tailEnd/>
            </a:ln>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endParaRPr>
            </a:p>
          </p:txBody>
        </p:sp>
        <p:sp>
          <p:nvSpPr>
            <p:cNvPr id="309" name="Rectangle 308">
              <a:extLst>
                <a:ext uri="{FF2B5EF4-FFF2-40B4-BE49-F238E27FC236}">
                  <a16:creationId xmlns:a16="http://schemas.microsoft.com/office/drawing/2014/main" id="{D9BB6262-EF62-3112-BF90-48A71F50B88B}"/>
                </a:ext>
              </a:extLst>
            </p:cNvPr>
            <p:cNvSpPr>
              <a:spLocks noChangeArrowheads="1"/>
            </p:cNvSpPr>
            <p:nvPr/>
          </p:nvSpPr>
          <p:spPr bwMode="auto">
            <a:xfrm>
              <a:off x="3808778" y="3811935"/>
              <a:ext cx="119063" cy="244475"/>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rPr>
                <a:t>+</a:t>
              </a:r>
            </a:p>
          </p:txBody>
        </p:sp>
        <p:sp>
          <p:nvSpPr>
            <p:cNvPr id="310" name="Rectangle 309">
              <a:extLst>
                <a:ext uri="{FF2B5EF4-FFF2-40B4-BE49-F238E27FC236}">
                  <a16:creationId xmlns:a16="http://schemas.microsoft.com/office/drawing/2014/main" id="{59111049-F884-7780-F001-53FF9434A661}"/>
                </a:ext>
              </a:extLst>
            </p:cNvPr>
            <p:cNvSpPr>
              <a:spLocks noChangeArrowheads="1"/>
            </p:cNvSpPr>
            <p:nvPr/>
          </p:nvSpPr>
          <p:spPr bwMode="auto">
            <a:xfrm>
              <a:off x="3964988" y="3911611"/>
              <a:ext cx="68263" cy="244475"/>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rPr>
                <a:t>-</a:t>
              </a:r>
            </a:p>
          </p:txBody>
        </p:sp>
        <p:cxnSp>
          <p:nvCxnSpPr>
            <p:cNvPr id="311" name="AutoShape 16">
              <a:extLst>
                <a:ext uri="{FF2B5EF4-FFF2-40B4-BE49-F238E27FC236}">
                  <a16:creationId xmlns:a16="http://schemas.microsoft.com/office/drawing/2014/main" id="{3791150E-2D26-F023-5AA7-A2AFB3A98134}"/>
                </a:ext>
              </a:extLst>
            </p:cNvPr>
            <p:cNvCxnSpPr>
              <a:cxnSpLocks noChangeShapeType="1"/>
              <a:endCxn id="308" idx="2"/>
            </p:cNvCxnSpPr>
            <p:nvPr/>
          </p:nvCxnSpPr>
          <p:spPr bwMode="auto">
            <a:xfrm flipV="1">
              <a:off x="3564001" y="3949076"/>
              <a:ext cx="195247" cy="6350"/>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grpSp>
      <p:sp>
        <p:nvSpPr>
          <p:cNvPr id="312" name="Rectangle 6">
            <a:extLst>
              <a:ext uri="{FF2B5EF4-FFF2-40B4-BE49-F238E27FC236}">
                <a16:creationId xmlns:a16="http://schemas.microsoft.com/office/drawing/2014/main" id="{7D76D9BE-B127-B8D7-6C86-E2E55874938F}"/>
              </a:ext>
            </a:extLst>
          </p:cNvPr>
          <p:cNvSpPr>
            <a:spLocks noChangeArrowheads="1"/>
          </p:cNvSpPr>
          <p:nvPr/>
        </p:nvSpPr>
        <p:spPr bwMode="auto">
          <a:xfrm>
            <a:off x="1666543" y="2853312"/>
            <a:ext cx="42319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r>
              <a:rPr lang="en-GB" sz="1600" b="0" i="1" dirty="0">
                <a:solidFill>
                  <a:srgbClr val="0A0B0F"/>
                </a:solidFill>
                <a:latin typeface="Times New Roman" panose="02020603050405020304" pitchFamily="18" charset="0"/>
                <a:cs typeface="Times New Roman" panose="02020603050405020304" pitchFamily="18" charset="0"/>
              </a:rPr>
              <a:t>input</a:t>
            </a:r>
            <a:endParaRPr lang="en-US" sz="1600" b="0" i="1" dirty="0">
              <a:solidFill>
                <a:srgbClr val="0A0B0F"/>
              </a:solidFill>
              <a:latin typeface="Times New Roman" panose="02020603050405020304" pitchFamily="18" charset="0"/>
              <a:cs typeface="Times New Roman" panose="02020603050405020304" pitchFamily="18" charset="0"/>
            </a:endParaRPr>
          </a:p>
        </p:txBody>
      </p:sp>
      <p:sp>
        <p:nvSpPr>
          <p:cNvPr id="313" name="Rectangle 6">
            <a:extLst>
              <a:ext uri="{FF2B5EF4-FFF2-40B4-BE49-F238E27FC236}">
                <a16:creationId xmlns:a16="http://schemas.microsoft.com/office/drawing/2014/main" id="{221834FF-A6D8-28D0-6901-D2CC3DED84F8}"/>
              </a:ext>
            </a:extLst>
          </p:cNvPr>
          <p:cNvSpPr>
            <a:spLocks noChangeArrowheads="1"/>
          </p:cNvSpPr>
          <p:nvPr/>
        </p:nvSpPr>
        <p:spPr bwMode="auto">
          <a:xfrm>
            <a:off x="2607357" y="2371817"/>
            <a:ext cx="4302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l" eaLnBrk="1" hangingPunct="1"/>
            <a:r>
              <a:rPr lang="en-GB" sz="1600" b="0" i="1" dirty="0">
                <a:latin typeface="Times New Roman" panose="02020603050405020304" pitchFamily="18" charset="0"/>
                <a:cs typeface="Times New Roman" panose="02020603050405020304" pitchFamily="18" charset="0"/>
              </a:rPr>
              <a:t>error</a:t>
            </a:r>
            <a:endParaRPr lang="en-US" sz="1600" b="0"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14" name="Text Box 12">
                <a:extLst>
                  <a:ext uri="{FF2B5EF4-FFF2-40B4-BE49-F238E27FC236}">
                    <a16:creationId xmlns:a16="http://schemas.microsoft.com/office/drawing/2014/main" id="{DFBE3222-CAE2-094A-F871-6B15C69C616D}"/>
                  </a:ext>
                </a:extLst>
              </p:cNvPr>
              <p:cNvSpPr txBox="1">
                <a:spLocks noChangeArrowheads="1"/>
              </p:cNvSpPr>
              <p:nvPr/>
            </p:nvSpPr>
            <p:spPr bwMode="auto">
              <a:xfrm>
                <a:off x="3088970" y="2354354"/>
                <a:ext cx="1273105" cy="584775"/>
              </a:xfrm>
              <a:prstGeom prst="rect">
                <a:avLst/>
              </a:prstGeom>
              <a:solidFill>
                <a:srgbClr val="FFFFCC"/>
              </a:solidFill>
              <a:ln w="12700">
                <a:solidFill>
                  <a:schemeClr val="tx1"/>
                </a:solidFill>
                <a:miter lim="800000"/>
                <a:headEnd/>
                <a:tailEnd/>
              </a:ln>
            </p:spPr>
            <p:txBody>
              <a:bodyPr wrap="non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14:m>
                  <m:oMathPara xmlns:m="http://schemas.openxmlformats.org/officeDocument/2006/math">
                    <m:oMathParaPr>
                      <m:jc m:val="centerGroup"/>
                    </m:oMathParaPr>
                    <m:oMath xmlns:m="http://schemas.openxmlformats.org/officeDocument/2006/math">
                      <m:sSub>
                        <m:sSubPr>
                          <m:ctrlPr>
                            <a:rPr lang="de-DE" sz="1800" b="0" i="1">
                              <a:latin typeface="Cambria Math" panose="02040503050406030204" pitchFamily="18" charset="0"/>
                            </a:rPr>
                          </m:ctrlPr>
                        </m:sSubPr>
                        <m:e>
                          <m:r>
                            <a:rPr lang="de-DE" sz="1800" b="0" i="1">
                              <a:latin typeface="Cambria Math"/>
                            </a:rPr>
                            <m:t>𝐻</m:t>
                          </m:r>
                        </m:e>
                        <m:sub>
                          <m:r>
                            <a:rPr lang="de-DE" sz="1800" b="0" i="1">
                              <a:latin typeface="Cambria Math"/>
                            </a:rPr>
                            <m:t>𝐶</m:t>
                          </m:r>
                        </m:sub>
                      </m:sSub>
                      <m:d>
                        <m:dPr>
                          <m:begChr m:val="["/>
                          <m:endChr m:val="]"/>
                          <m:ctrlPr>
                            <a:rPr lang="de-DE" sz="1800" b="0" i="1">
                              <a:latin typeface="Cambria Math" panose="02040503050406030204" pitchFamily="18" charset="0"/>
                            </a:rPr>
                          </m:ctrlPr>
                        </m:dPr>
                        <m:e>
                          <m:r>
                            <a:rPr lang="de-DE" sz="1800" b="0" i="1">
                              <a:latin typeface="Cambria Math"/>
                            </a:rPr>
                            <m:t>𝑧</m:t>
                          </m:r>
                        </m:e>
                      </m:d>
                    </m:oMath>
                  </m:oMathPara>
                </a14:m>
                <a:endParaRPr lang="en-GB" b="0" i="1" dirty="0"/>
              </a:p>
              <a:p>
                <a:pPr eaLnBrk="1" hangingPunct="1"/>
                <a:r>
                  <a:rPr lang="en-GB" b="0" i="1" dirty="0">
                    <a:latin typeface="Times New Roman" panose="02020603050405020304" pitchFamily="18" charset="0"/>
                    <a:cs typeface="Times New Roman" panose="02020603050405020304" pitchFamily="18" charset="0"/>
                  </a:rPr>
                  <a:t>(Compensator)</a:t>
                </a:r>
                <a:endParaRPr lang="en-US" b="0" i="1" dirty="0">
                  <a:latin typeface="Times New Roman" panose="02020603050405020304" pitchFamily="18" charset="0"/>
                  <a:cs typeface="Times New Roman" panose="02020603050405020304" pitchFamily="18" charset="0"/>
                </a:endParaRPr>
              </a:p>
            </p:txBody>
          </p:sp>
        </mc:Choice>
        <mc:Fallback xmlns="">
          <p:sp>
            <p:nvSpPr>
              <p:cNvPr id="314" name="Text Box 12">
                <a:extLst>
                  <a:ext uri="{FF2B5EF4-FFF2-40B4-BE49-F238E27FC236}">
                    <a16:creationId xmlns:a16="http://schemas.microsoft.com/office/drawing/2014/main" id="{DFBE3222-CAE2-094A-F871-6B15C69C616D}"/>
                  </a:ext>
                </a:extLst>
              </p:cNvPr>
              <p:cNvSpPr txBox="1">
                <a:spLocks noRot="1" noChangeAspect="1" noMove="1" noResize="1" noEditPoints="1" noAdjustHandles="1" noChangeArrowheads="1" noChangeShapeType="1" noTextEdit="1"/>
              </p:cNvSpPr>
              <p:nvPr/>
            </p:nvSpPr>
            <p:spPr bwMode="auto">
              <a:xfrm>
                <a:off x="3088970" y="2354354"/>
                <a:ext cx="1273105" cy="584775"/>
              </a:xfrm>
              <a:prstGeom prst="rect">
                <a:avLst/>
              </a:prstGeom>
              <a:blipFill>
                <a:blip r:embed="rId4"/>
                <a:stretch>
                  <a:fillRect l="-948" r="-474" b="-9184"/>
                </a:stretch>
              </a:blipFill>
              <a:ln w="12700">
                <a:solidFill>
                  <a:schemeClr val="tx1"/>
                </a:solidFill>
                <a:miter lim="800000"/>
                <a:headEnd/>
                <a:tailEnd/>
              </a:ln>
            </p:spPr>
            <p:txBody>
              <a:bodyPr/>
              <a:lstStyle/>
              <a:p>
                <a:r>
                  <a:rPr lang="en-US">
                    <a:noFill/>
                  </a:rPr>
                  <a:t> </a:t>
                </a:r>
              </a:p>
            </p:txBody>
          </p:sp>
        </mc:Fallback>
      </mc:AlternateContent>
      <p:cxnSp>
        <p:nvCxnSpPr>
          <p:cNvPr id="315" name="AutoShape 145">
            <a:extLst>
              <a:ext uri="{FF2B5EF4-FFF2-40B4-BE49-F238E27FC236}">
                <a16:creationId xmlns:a16="http://schemas.microsoft.com/office/drawing/2014/main" id="{0E369D4A-69AB-71FE-86E4-602BF30C6292}"/>
              </a:ext>
            </a:extLst>
          </p:cNvPr>
          <p:cNvCxnSpPr>
            <a:cxnSpLocks noChangeShapeType="1"/>
            <a:stCxn id="318" idx="3"/>
            <a:endCxn id="377" idx="1"/>
          </p:cNvCxnSpPr>
          <p:nvPr/>
        </p:nvCxnSpPr>
        <p:spPr bwMode="auto">
          <a:xfrm flipV="1">
            <a:off x="5412362" y="2642081"/>
            <a:ext cx="960079" cy="4660"/>
          </a:xfrm>
          <a:prstGeom prst="bentConnector3">
            <a:avLst>
              <a:gd name="adj1" fmla="val 50000"/>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16" name="Rectangle 6">
            <a:extLst>
              <a:ext uri="{FF2B5EF4-FFF2-40B4-BE49-F238E27FC236}">
                <a16:creationId xmlns:a16="http://schemas.microsoft.com/office/drawing/2014/main" id="{66F8B26D-E8E0-03DF-C9A8-FB6D077077BD}"/>
              </a:ext>
            </a:extLst>
          </p:cNvPr>
          <p:cNvSpPr>
            <a:spLocks noChangeArrowheads="1"/>
          </p:cNvSpPr>
          <p:nvPr/>
        </p:nvSpPr>
        <p:spPr bwMode="auto">
          <a:xfrm>
            <a:off x="5623258" y="2369024"/>
            <a:ext cx="52578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latin typeface="Times New Roman" panose="02020603050405020304" pitchFamily="18" charset="0"/>
                <a:cs typeface="Times New Roman" panose="02020603050405020304" pitchFamily="18" charset="0"/>
              </a:rPr>
              <a:t>output</a:t>
            </a:r>
            <a:endParaRPr lang="en-US" sz="1600" b="0" i="1" dirty="0">
              <a:latin typeface="Times New Roman" panose="02020603050405020304" pitchFamily="18" charset="0"/>
              <a:cs typeface="Times New Roman" panose="02020603050405020304" pitchFamily="18" charset="0"/>
            </a:endParaRPr>
          </a:p>
        </p:txBody>
      </p:sp>
      <p:grpSp>
        <p:nvGrpSpPr>
          <p:cNvPr id="317" name="Group 316">
            <a:extLst>
              <a:ext uri="{FF2B5EF4-FFF2-40B4-BE49-F238E27FC236}">
                <a16:creationId xmlns:a16="http://schemas.microsoft.com/office/drawing/2014/main" id="{44E5F838-23EB-43FC-BDE9-727C68BB42E5}"/>
              </a:ext>
            </a:extLst>
          </p:cNvPr>
          <p:cNvGrpSpPr/>
          <p:nvPr/>
        </p:nvGrpSpPr>
        <p:grpSpPr>
          <a:xfrm>
            <a:off x="5100418" y="2492817"/>
            <a:ext cx="311944" cy="307848"/>
            <a:chOff x="3207544" y="2431256"/>
            <a:chExt cx="311944" cy="307848"/>
          </a:xfrm>
        </p:grpSpPr>
        <p:sp>
          <p:nvSpPr>
            <p:cNvPr id="318" name="Rectangle 317">
              <a:extLst>
                <a:ext uri="{FF2B5EF4-FFF2-40B4-BE49-F238E27FC236}">
                  <a16:creationId xmlns:a16="http://schemas.microsoft.com/office/drawing/2014/main" id="{D76057C7-0956-611C-799C-25849EE79C54}"/>
                </a:ext>
              </a:extLst>
            </p:cNvPr>
            <p:cNvSpPr/>
            <p:nvPr/>
          </p:nvSpPr>
          <p:spPr>
            <a:xfrm>
              <a:off x="3207544" y="2431256"/>
              <a:ext cx="311944" cy="3078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9" name="Group 318">
              <a:extLst>
                <a:ext uri="{FF2B5EF4-FFF2-40B4-BE49-F238E27FC236}">
                  <a16:creationId xmlns:a16="http://schemas.microsoft.com/office/drawing/2014/main" id="{4D9A7873-1D81-44F7-1E3E-98D29AF8AAF0}"/>
                </a:ext>
              </a:extLst>
            </p:cNvPr>
            <p:cNvGrpSpPr/>
            <p:nvPr/>
          </p:nvGrpSpPr>
          <p:grpSpPr>
            <a:xfrm>
              <a:off x="3259965" y="2506342"/>
              <a:ext cx="195263" cy="139070"/>
              <a:chOff x="10813192" y="1273442"/>
              <a:chExt cx="195263" cy="139070"/>
            </a:xfrm>
          </p:grpSpPr>
          <p:cxnSp>
            <p:nvCxnSpPr>
              <p:cNvPr id="320" name="Straight Connector 319">
                <a:extLst>
                  <a:ext uri="{FF2B5EF4-FFF2-40B4-BE49-F238E27FC236}">
                    <a16:creationId xmlns:a16="http://schemas.microsoft.com/office/drawing/2014/main" id="{B324B0EF-EE28-8368-43D8-275259BE3EA2}"/>
                  </a:ext>
                </a:extLst>
              </p:cNvPr>
              <p:cNvCxnSpPr/>
              <p:nvPr/>
            </p:nvCxnSpPr>
            <p:spPr>
              <a:xfrm>
                <a:off x="10813192" y="1412512"/>
                <a:ext cx="66675"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A121AFA1-8556-904F-3B7D-F38FA9B3BA46}"/>
                  </a:ext>
                </a:extLst>
              </p:cNvPr>
              <p:cNvCxnSpPr/>
              <p:nvPr/>
            </p:nvCxnSpPr>
            <p:spPr>
              <a:xfrm>
                <a:off x="10941780" y="1273442"/>
                <a:ext cx="66675"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B5C42A3D-5CBA-5B62-57C2-FEA75809217F}"/>
                  </a:ext>
                </a:extLst>
              </p:cNvPr>
              <p:cNvCxnSpPr>
                <a:cxnSpLocks/>
              </p:cNvCxnSpPr>
              <p:nvPr/>
            </p:nvCxnSpPr>
            <p:spPr>
              <a:xfrm flipV="1">
                <a:off x="10879867" y="1273442"/>
                <a:ext cx="61913" cy="13907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23" name="Rectangle 322">
            <a:extLst>
              <a:ext uri="{FF2B5EF4-FFF2-40B4-BE49-F238E27FC236}">
                <a16:creationId xmlns:a16="http://schemas.microsoft.com/office/drawing/2014/main" id="{D4E34EE8-5586-2FEE-BF27-7BE7CF9B3D97}"/>
              </a:ext>
            </a:extLst>
          </p:cNvPr>
          <p:cNvSpPr/>
          <p:nvPr/>
        </p:nvSpPr>
        <p:spPr>
          <a:xfrm>
            <a:off x="5443363" y="1918786"/>
            <a:ext cx="625923" cy="8036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324" name="AutoShape 146">
            <a:extLst>
              <a:ext uri="{FF2B5EF4-FFF2-40B4-BE49-F238E27FC236}">
                <a16:creationId xmlns:a16="http://schemas.microsoft.com/office/drawing/2014/main" id="{BED5B17C-FB1C-073B-6423-42E924AE6C58}"/>
              </a:ext>
            </a:extLst>
          </p:cNvPr>
          <p:cNvCxnSpPr>
            <a:cxnSpLocks noChangeShapeType="1"/>
            <a:stCxn id="314" idx="3"/>
            <a:endCxn id="318" idx="1"/>
          </p:cNvCxnSpPr>
          <p:nvPr/>
        </p:nvCxnSpPr>
        <p:spPr bwMode="auto">
          <a:xfrm flipV="1">
            <a:off x="4362075" y="2646741"/>
            <a:ext cx="738343" cy="1"/>
          </a:xfrm>
          <a:prstGeom prst="straightConnector1">
            <a:avLst/>
          </a:prstGeom>
          <a:noFill/>
          <a:ln w="12700">
            <a:solidFill>
              <a:schemeClr val="tx1"/>
            </a:solidFill>
            <a:round/>
            <a:headEnd/>
            <a:tailEnd type="none" w="med" len="med"/>
          </a:ln>
          <a:extLst>
            <a:ext uri="{909E8E84-426E-40DD-AFC4-6F175D3DCCD1}">
              <a14:hiddenFill xmlns:a14="http://schemas.microsoft.com/office/drawing/2010/main">
                <a:noFill/>
              </a14:hiddenFill>
            </a:ext>
          </a:extLst>
        </p:spPr>
      </p:cxnSp>
      <p:sp>
        <p:nvSpPr>
          <p:cNvPr id="325" name="TextBox 324">
            <a:extLst>
              <a:ext uri="{FF2B5EF4-FFF2-40B4-BE49-F238E27FC236}">
                <a16:creationId xmlns:a16="http://schemas.microsoft.com/office/drawing/2014/main" id="{54E77EC9-AA81-BBC9-C5F1-0D3C381CD3F0}"/>
              </a:ext>
            </a:extLst>
          </p:cNvPr>
          <p:cNvSpPr txBox="1"/>
          <p:nvPr/>
        </p:nvSpPr>
        <p:spPr>
          <a:xfrm>
            <a:off x="2532263" y="1760240"/>
            <a:ext cx="3298297" cy="584775"/>
          </a:xfrm>
          <a:prstGeom prst="rect">
            <a:avLst/>
          </a:prstGeom>
          <a:noFill/>
        </p:spPr>
        <p:txBody>
          <a:bodyPr wrap="square" rtlCol="0">
            <a:spAutoFit/>
          </a:bodyPr>
          <a:lstStyle/>
          <a:p>
            <a:pPr algn="ctr"/>
            <a:r>
              <a:rPr lang="en-US" i="1" dirty="0">
                <a:latin typeface="Times New Roman" panose="02020603050405020304" pitchFamily="18" charset="0"/>
                <a:cs typeface="Times New Roman" panose="02020603050405020304" pitchFamily="18" charset="0"/>
              </a:rPr>
              <a:t>Power Feedback Loop</a:t>
            </a:r>
            <a:br>
              <a:rPr lang="en-US" i="1" dirty="0">
                <a:latin typeface="Times New Roman" panose="02020603050405020304" pitchFamily="18" charset="0"/>
                <a:cs typeface="Times New Roman" panose="02020603050405020304" pitchFamily="18" charset="0"/>
              </a:rPr>
            </a:br>
            <a:r>
              <a:rPr lang="en-US" sz="1400" i="1" dirty="0">
                <a:latin typeface="Times New Roman" panose="02020603050405020304" pitchFamily="18" charset="0"/>
                <a:cs typeface="Times New Roman" panose="02020603050405020304" pitchFamily="18" charset="0"/>
              </a:rPr>
              <a:t>(10KHz control interleaved with VLoop)</a:t>
            </a:r>
            <a:endParaRPr lang="en-US" i="1" dirty="0">
              <a:latin typeface="Times New Roman" panose="02020603050405020304" pitchFamily="18" charset="0"/>
              <a:cs typeface="Times New Roman" panose="02020603050405020304" pitchFamily="18" charset="0"/>
            </a:endParaRPr>
          </a:p>
        </p:txBody>
      </p:sp>
      <p:sp>
        <p:nvSpPr>
          <p:cNvPr id="326" name="Rectangle 6">
            <a:extLst>
              <a:ext uri="{FF2B5EF4-FFF2-40B4-BE49-F238E27FC236}">
                <a16:creationId xmlns:a16="http://schemas.microsoft.com/office/drawing/2014/main" id="{886BD4FF-0FFE-0053-B4DE-45EBAC2D57C6}"/>
              </a:ext>
            </a:extLst>
          </p:cNvPr>
          <p:cNvSpPr>
            <a:spLocks noChangeArrowheads="1"/>
          </p:cNvSpPr>
          <p:nvPr/>
        </p:nvSpPr>
        <p:spPr bwMode="auto">
          <a:xfrm>
            <a:off x="4346064" y="2786124"/>
            <a:ext cx="20655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latin typeface="Times New Roman" panose="02020603050405020304" pitchFamily="18" charset="0"/>
                <a:cs typeface="Times New Roman" panose="02020603050405020304" pitchFamily="18" charset="0"/>
              </a:rPr>
              <a:t>Anti-Windup</a:t>
            </a:r>
            <a:endParaRPr lang="en-US" sz="1600" b="0" i="1" dirty="0">
              <a:latin typeface="Times New Roman" panose="02020603050405020304" pitchFamily="18" charset="0"/>
              <a:cs typeface="Times New Roman" panose="02020603050405020304" pitchFamily="18" charset="0"/>
            </a:endParaRPr>
          </a:p>
        </p:txBody>
      </p:sp>
      <p:sp>
        <p:nvSpPr>
          <p:cNvPr id="327" name="Rectangle 326">
            <a:extLst>
              <a:ext uri="{FF2B5EF4-FFF2-40B4-BE49-F238E27FC236}">
                <a16:creationId xmlns:a16="http://schemas.microsoft.com/office/drawing/2014/main" id="{49BDB841-0DD9-9B90-6CE3-24333C62BCF0}"/>
              </a:ext>
            </a:extLst>
          </p:cNvPr>
          <p:cNvSpPr/>
          <p:nvPr/>
        </p:nvSpPr>
        <p:spPr>
          <a:xfrm>
            <a:off x="2553213" y="1777813"/>
            <a:ext cx="3652616" cy="1264452"/>
          </a:xfrm>
          <a:prstGeom prst="rect">
            <a:avLst/>
          </a:prstGeom>
          <a:noFill/>
          <a:ln w="19050" cap="flat" cmpd="sng" algn="ctr">
            <a:solidFill>
              <a:srgbClr val="0A0B0F"/>
            </a:solidFill>
            <a:prstDash val="sysDot"/>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328" name="Pentagon 20">
            <a:extLst>
              <a:ext uri="{FF2B5EF4-FFF2-40B4-BE49-F238E27FC236}">
                <a16:creationId xmlns:a16="http://schemas.microsoft.com/office/drawing/2014/main" id="{D62941D0-E1E6-92AE-D39F-D9DBDFD66153}"/>
              </a:ext>
            </a:extLst>
          </p:cNvPr>
          <p:cNvSpPr/>
          <p:nvPr/>
        </p:nvSpPr>
        <p:spPr bwMode="auto">
          <a:xfrm>
            <a:off x="9364999" y="7023263"/>
            <a:ext cx="886777" cy="307777"/>
          </a:xfrm>
          <a:prstGeom prst="homePlate">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ADC</a:t>
            </a:r>
          </a:p>
        </p:txBody>
      </p:sp>
      <p:sp>
        <p:nvSpPr>
          <p:cNvPr id="329" name="TextBox 328">
            <a:extLst>
              <a:ext uri="{FF2B5EF4-FFF2-40B4-BE49-F238E27FC236}">
                <a16:creationId xmlns:a16="http://schemas.microsoft.com/office/drawing/2014/main" id="{03BBDF0B-42EE-3420-13CB-799C2D8B9377}"/>
              </a:ext>
            </a:extLst>
          </p:cNvPr>
          <p:cNvSpPr txBox="1"/>
          <p:nvPr/>
        </p:nvSpPr>
        <p:spPr>
          <a:xfrm>
            <a:off x="3274706" y="3283937"/>
            <a:ext cx="3634976" cy="584775"/>
          </a:xfrm>
          <a:prstGeom prst="rect">
            <a:avLst/>
          </a:prstGeom>
          <a:noFill/>
        </p:spPr>
        <p:txBody>
          <a:bodyPr wrap="square" rtlCol="0">
            <a:spAutoFit/>
          </a:bodyPr>
          <a:lstStyle/>
          <a:p>
            <a:pPr algn="ctr"/>
            <a:r>
              <a:rPr lang="en-US" i="1" dirty="0">
                <a:latin typeface="Times New Roman" panose="02020603050405020304" pitchFamily="18" charset="0"/>
                <a:cs typeface="Times New Roman" panose="02020603050405020304" pitchFamily="18" charset="0"/>
              </a:rPr>
              <a:t>Current Feedback Loop with AGC</a:t>
            </a:r>
            <a:br>
              <a:rPr lang="en-US" i="1" dirty="0">
                <a:latin typeface="Times New Roman" panose="02020603050405020304" pitchFamily="18" charset="0"/>
                <a:cs typeface="Times New Roman" panose="02020603050405020304" pitchFamily="18" charset="0"/>
              </a:rPr>
            </a:br>
            <a:r>
              <a:rPr lang="en-US" sz="1400" i="1" dirty="0">
                <a:latin typeface="Times New Roman" panose="02020603050405020304" pitchFamily="18" charset="0"/>
                <a:cs typeface="Times New Roman" panose="02020603050405020304" pitchFamily="18" charset="0"/>
              </a:rPr>
              <a:t>(100KHz execution)</a:t>
            </a:r>
            <a:endParaRPr lang="en-US" i="1" dirty="0">
              <a:latin typeface="Times New Roman" panose="02020603050405020304" pitchFamily="18" charset="0"/>
              <a:cs typeface="Times New Roman" panose="02020603050405020304" pitchFamily="18" charset="0"/>
            </a:endParaRPr>
          </a:p>
        </p:txBody>
      </p:sp>
      <p:sp>
        <p:nvSpPr>
          <p:cNvPr id="330" name="Rectangle 329">
            <a:extLst>
              <a:ext uri="{FF2B5EF4-FFF2-40B4-BE49-F238E27FC236}">
                <a16:creationId xmlns:a16="http://schemas.microsoft.com/office/drawing/2014/main" id="{58CAC12C-BCEA-17CE-9C71-6699AB4BD97B}"/>
              </a:ext>
            </a:extLst>
          </p:cNvPr>
          <p:cNvSpPr/>
          <p:nvPr/>
        </p:nvSpPr>
        <p:spPr>
          <a:xfrm>
            <a:off x="3142292" y="3301510"/>
            <a:ext cx="4294340" cy="1264452"/>
          </a:xfrm>
          <a:prstGeom prst="rect">
            <a:avLst/>
          </a:prstGeom>
          <a:noFill/>
          <a:ln w="19050" cap="flat" cmpd="sng" algn="ctr">
            <a:solidFill>
              <a:srgbClr val="0A0B0F"/>
            </a:solidFill>
            <a:prstDash val="sysDot"/>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grpSp>
        <p:nvGrpSpPr>
          <p:cNvPr id="331" name="Group 330">
            <a:extLst>
              <a:ext uri="{FF2B5EF4-FFF2-40B4-BE49-F238E27FC236}">
                <a16:creationId xmlns:a16="http://schemas.microsoft.com/office/drawing/2014/main" id="{816CD735-A7BB-550F-3283-85D0C62A814A}"/>
              </a:ext>
            </a:extLst>
          </p:cNvPr>
          <p:cNvGrpSpPr/>
          <p:nvPr/>
        </p:nvGrpSpPr>
        <p:grpSpPr>
          <a:xfrm>
            <a:off x="1803236" y="3477989"/>
            <a:ext cx="654596" cy="413045"/>
            <a:chOff x="1192912" y="2416089"/>
            <a:chExt cx="457200" cy="274650"/>
          </a:xfrm>
        </p:grpSpPr>
        <p:sp>
          <p:nvSpPr>
            <p:cNvPr id="332" name="Rectangle 331">
              <a:extLst>
                <a:ext uri="{FF2B5EF4-FFF2-40B4-BE49-F238E27FC236}">
                  <a16:creationId xmlns:a16="http://schemas.microsoft.com/office/drawing/2014/main" id="{8DD02E25-2E3A-AB61-F054-74A9BC0CEFAA}"/>
                </a:ext>
              </a:extLst>
            </p:cNvPr>
            <p:cNvSpPr/>
            <p:nvPr/>
          </p:nvSpPr>
          <p:spPr>
            <a:xfrm>
              <a:off x="1192912" y="2416089"/>
              <a:ext cx="457200" cy="274650"/>
            </a:xfrm>
            <a:prstGeom prst="rect">
              <a:avLst/>
            </a:prstGeom>
            <a:solidFill>
              <a:srgbClr val="FFFFCC"/>
            </a:solidFill>
            <a:ln w="9525" cap="rnd">
              <a:solidFill>
                <a:srgbClr val="000000"/>
              </a:solidFill>
              <a:round/>
              <a:headEnd/>
              <a:tailEnd/>
            </a:ln>
          </p:spPr>
          <p:txBody>
            <a:bodyPr/>
            <a:lstStyle/>
            <a:p>
              <a:endParaRPr lang="en-US" sz="1400" kern="0">
                <a:solidFill>
                  <a:srgbClr val="0A0B0F"/>
                </a:solidFill>
                <a:latin typeface="Arial" panose="020B0604020202020204" pitchFamily="34" charset="0"/>
                <a:cs typeface="Arial" panose="020B0604020202020204" pitchFamily="34" charset="0"/>
              </a:endParaRPr>
            </a:p>
          </p:txBody>
        </p:sp>
        <p:sp>
          <p:nvSpPr>
            <p:cNvPr id="333" name="Multiplication Sign 332">
              <a:extLst>
                <a:ext uri="{FF2B5EF4-FFF2-40B4-BE49-F238E27FC236}">
                  <a16:creationId xmlns:a16="http://schemas.microsoft.com/office/drawing/2014/main" id="{FD370B1C-3185-46B4-5657-BB676AE7809A}"/>
                </a:ext>
              </a:extLst>
            </p:cNvPr>
            <p:cNvSpPr/>
            <p:nvPr/>
          </p:nvSpPr>
          <p:spPr>
            <a:xfrm>
              <a:off x="1304538" y="2440718"/>
              <a:ext cx="224473" cy="227067"/>
            </a:xfrm>
            <a:prstGeom prst="mathMultiply">
              <a:avLst/>
            </a:prstGeom>
            <a:solidFill>
              <a:srgbClr val="FFFFCC"/>
            </a:solidFill>
            <a:ln w="9525" cap="rnd">
              <a:solidFill>
                <a:srgbClr val="000000"/>
              </a:solidFill>
              <a:round/>
              <a:headEnd/>
              <a:tailEnd/>
            </a:ln>
          </p:spPr>
          <p:txBody>
            <a:bodyPr/>
            <a:lstStyle/>
            <a:p>
              <a:endParaRPr lang="en-US" sz="1400" kern="0">
                <a:solidFill>
                  <a:srgbClr val="0A0B0F"/>
                </a:solidFill>
                <a:latin typeface="Arial" panose="020B0604020202020204" pitchFamily="34" charset="0"/>
                <a:cs typeface="Arial" panose="020B0604020202020204" pitchFamily="34" charset="0"/>
              </a:endParaRPr>
            </a:p>
          </p:txBody>
        </p:sp>
      </p:grpSp>
      <p:cxnSp>
        <p:nvCxnSpPr>
          <p:cNvPr id="334" name="Connector: Elbow 333">
            <a:extLst>
              <a:ext uri="{FF2B5EF4-FFF2-40B4-BE49-F238E27FC236}">
                <a16:creationId xmlns:a16="http://schemas.microsoft.com/office/drawing/2014/main" id="{96E35E2A-344A-7C4A-81CD-5D3EF7F65133}"/>
              </a:ext>
            </a:extLst>
          </p:cNvPr>
          <p:cNvCxnSpPr>
            <a:cxnSpLocks/>
            <a:stCxn id="265" idx="1"/>
          </p:cNvCxnSpPr>
          <p:nvPr/>
        </p:nvCxnSpPr>
        <p:spPr>
          <a:xfrm rot="10800000">
            <a:off x="2319015" y="3887656"/>
            <a:ext cx="4730197" cy="958838"/>
          </a:xfrm>
          <a:prstGeom prst="bentConnector3">
            <a:avLst>
              <a:gd name="adj1" fmla="val 99939"/>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335" name="Straight Arrow Connector 334">
            <a:extLst>
              <a:ext uri="{FF2B5EF4-FFF2-40B4-BE49-F238E27FC236}">
                <a16:creationId xmlns:a16="http://schemas.microsoft.com/office/drawing/2014/main" id="{F709DBD7-B0C7-EBD9-A391-7FF7767296E0}"/>
              </a:ext>
            </a:extLst>
          </p:cNvPr>
          <p:cNvCxnSpPr>
            <a:cxnSpLocks/>
            <a:stCxn id="332" idx="0"/>
            <a:endCxn id="308" idx="4"/>
          </p:cNvCxnSpPr>
          <p:nvPr/>
        </p:nvCxnSpPr>
        <p:spPr>
          <a:xfrm flipH="1" flipV="1">
            <a:off x="2123972" y="2869390"/>
            <a:ext cx="6562" cy="608599"/>
          </a:xfrm>
          <a:prstGeom prst="straightConnector1">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336" name="Connector: Elbow 335">
            <a:extLst>
              <a:ext uri="{FF2B5EF4-FFF2-40B4-BE49-F238E27FC236}">
                <a16:creationId xmlns:a16="http://schemas.microsoft.com/office/drawing/2014/main" id="{A6F14BF1-FF55-B9CA-71C8-6DB6A396A98C}"/>
              </a:ext>
            </a:extLst>
          </p:cNvPr>
          <p:cNvCxnSpPr>
            <a:cxnSpLocks/>
            <a:stCxn id="250" idx="0"/>
            <a:endCxn id="338" idx="1"/>
          </p:cNvCxnSpPr>
          <p:nvPr/>
        </p:nvCxnSpPr>
        <p:spPr>
          <a:xfrm rot="5400000" flipH="1" flipV="1">
            <a:off x="357697" y="2611023"/>
            <a:ext cx="316302" cy="378256"/>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337" name="Connector: Elbow 336">
            <a:extLst>
              <a:ext uri="{FF2B5EF4-FFF2-40B4-BE49-F238E27FC236}">
                <a16:creationId xmlns:a16="http://schemas.microsoft.com/office/drawing/2014/main" id="{6C2F9C58-56ED-3170-D7A6-77BC34B3DC78}"/>
              </a:ext>
            </a:extLst>
          </p:cNvPr>
          <p:cNvCxnSpPr>
            <a:cxnSpLocks/>
            <a:stCxn id="196" idx="1"/>
          </p:cNvCxnSpPr>
          <p:nvPr/>
        </p:nvCxnSpPr>
        <p:spPr>
          <a:xfrm rot="10800000">
            <a:off x="1895372" y="3868713"/>
            <a:ext cx="4317844" cy="1271481"/>
          </a:xfrm>
          <a:prstGeom prst="bentConnector3">
            <a:avLst>
              <a:gd name="adj1" fmla="val 100119"/>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338" name="Rectangle 4">
            <a:extLst>
              <a:ext uri="{FF2B5EF4-FFF2-40B4-BE49-F238E27FC236}">
                <a16:creationId xmlns:a16="http://schemas.microsoft.com/office/drawing/2014/main" id="{B8FC2255-6A5E-2793-2DA0-337ACC45564E}"/>
              </a:ext>
            </a:extLst>
          </p:cNvPr>
          <p:cNvSpPr>
            <a:spLocks noChangeArrowheads="1"/>
          </p:cNvSpPr>
          <p:nvPr/>
        </p:nvSpPr>
        <p:spPr bwMode="auto">
          <a:xfrm>
            <a:off x="704976" y="2518889"/>
            <a:ext cx="995149" cy="246221"/>
          </a:xfrm>
          <a:prstGeom prst="rect">
            <a:avLst/>
          </a:prstGeom>
          <a:solidFill>
            <a:schemeClr val="accent6">
              <a:lumMod val="60000"/>
              <a:lumOff val="40000"/>
              <a:alpha val="69804"/>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GB" sz="1600" i="1" dirty="0">
                <a:solidFill>
                  <a:srgbClr val="0A0B0F"/>
                </a:solidFill>
                <a:latin typeface="Times New Roman" panose="02020603050405020304" pitchFamily="18" charset="0"/>
                <a:cs typeface="Times New Roman" panose="02020603050405020304" pitchFamily="18" charset="0"/>
              </a:rPr>
              <a:t>PLimit</a:t>
            </a:r>
            <a:endParaRPr lang="en-US" sz="1600" i="1" dirty="0">
              <a:solidFill>
                <a:srgbClr val="0A0B0F"/>
              </a:solidFill>
              <a:latin typeface="Times New Roman" panose="02020603050405020304" pitchFamily="18" charset="0"/>
              <a:cs typeface="Times New Roman" panose="02020603050405020304" pitchFamily="18" charset="0"/>
            </a:endParaRPr>
          </a:p>
        </p:txBody>
      </p:sp>
      <p:sp>
        <p:nvSpPr>
          <p:cNvPr id="339" name="Rectangle 4">
            <a:extLst>
              <a:ext uri="{FF2B5EF4-FFF2-40B4-BE49-F238E27FC236}">
                <a16:creationId xmlns:a16="http://schemas.microsoft.com/office/drawing/2014/main" id="{F96EA7F1-4772-5953-05C8-C9B191F5B0E9}"/>
              </a:ext>
            </a:extLst>
          </p:cNvPr>
          <p:cNvSpPr>
            <a:spLocks noChangeArrowheads="1"/>
          </p:cNvSpPr>
          <p:nvPr/>
        </p:nvSpPr>
        <p:spPr bwMode="auto">
          <a:xfrm>
            <a:off x="842009" y="3960"/>
            <a:ext cx="694527" cy="251958"/>
          </a:xfrm>
          <a:prstGeom prst="rect">
            <a:avLst/>
          </a:prstGeom>
          <a:solidFill>
            <a:schemeClr val="accent6">
              <a:lumMod val="60000"/>
              <a:lumOff val="40000"/>
              <a:alpha val="69804"/>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GB" sz="1600" i="1" dirty="0">
                <a:solidFill>
                  <a:srgbClr val="0A0B0F"/>
                </a:solidFill>
                <a:latin typeface="Times New Roman" panose="02020603050405020304" pitchFamily="18" charset="0"/>
                <a:cs typeface="Times New Roman" panose="02020603050405020304" pitchFamily="18" charset="0"/>
              </a:rPr>
              <a:t>ILimit </a:t>
            </a:r>
            <a:endParaRPr lang="en-US" sz="1600" i="1" dirty="0">
              <a:solidFill>
                <a:srgbClr val="0A0B0F"/>
              </a:solidFill>
              <a:latin typeface="Times New Roman" panose="02020603050405020304" pitchFamily="18" charset="0"/>
              <a:cs typeface="Times New Roman" panose="02020603050405020304" pitchFamily="18" charset="0"/>
            </a:endParaRPr>
          </a:p>
        </p:txBody>
      </p:sp>
      <p:cxnSp>
        <p:nvCxnSpPr>
          <p:cNvPr id="340" name="Connector: Elbow 339">
            <a:extLst>
              <a:ext uri="{FF2B5EF4-FFF2-40B4-BE49-F238E27FC236}">
                <a16:creationId xmlns:a16="http://schemas.microsoft.com/office/drawing/2014/main" id="{16DA7045-44F0-F19A-1F80-BCD76A977455}"/>
              </a:ext>
            </a:extLst>
          </p:cNvPr>
          <p:cNvCxnSpPr>
            <a:stCxn id="250" idx="0"/>
            <a:endCxn id="339" idx="1"/>
          </p:cNvCxnSpPr>
          <p:nvPr/>
        </p:nvCxnSpPr>
        <p:spPr>
          <a:xfrm rot="5400000" flipH="1" flipV="1">
            <a:off x="-829817" y="1286477"/>
            <a:ext cx="2828363" cy="515289"/>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341" name="Straight Arrow Connector 340">
            <a:extLst>
              <a:ext uri="{FF2B5EF4-FFF2-40B4-BE49-F238E27FC236}">
                <a16:creationId xmlns:a16="http://schemas.microsoft.com/office/drawing/2014/main" id="{6A9DE294-43E0-6128-6ED5-018A76DC6146}"/>
              </a:ext>
            </a:extLst>
          </p:cNvPr>
          <p:cNvCxnSpPr>
            <a:cxnSpLocks/>
            <a:stCxn id="308" idx="6"/>
            <a:endCxn id="314" idx="1"/>
          </p:cNvCxnSpPr>
          <p:nvPr/>
        </p:nvCxnSpPr>
        <p:spPr>
          <a:xfrm>
            <a:off x="2352572" y="2640790"/>
            <a:ext cx="736398" cy="5952"/>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cxnSp>
        <p:nvCxnSpPr>
          <p:cNvPr id="342" name="Connector: Elbow 341">
            <a:extLst>
              <a:ext uri="{FF2B5EF4-FFF2-40B4-BE49-F238E27FC236}">
                <a16:creationId xmlns:a16="http://schemas.microsoft.com/office/drawing/2014/main" id="{1382FFC9-A66E-1169-A0BA-F1D21E0D6E7B}"/>
              </a:ext>
            </a:extLst>
          </p:cNvPr>
          <p:cNvCxnSpPr>
            <a:cxnSpLocks/>
            <a:stCxn id="379" idx="4"/>
            <a:endCxn id="270" idx="1"/>
          </p:cNvCxnSpPr>
          <p:nvPr/>
        </p:nvCxnSpPr>
        <p:spPr>
          <a:xfrm rot="5400000">
            <a:off x="4825644" y="1292662"/>
            <a:ext cx="1320134" cy="4470598"/>
          </a:xfrm>
          <a:prstGeom prst="bentConnector4">
            <a:avLst>
              <a:gd name="adj1" fmla="val 25649"/>
              <a:gd name="adj2" fmla="val 105113"/>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43" name="Pentagon 20">
            <a:extLst>
              <a:ext uri="{FF2B5EF4-FFF2-40B4-BE49-F238E27FC236}">
                <a16:creationId xmlns:a16="http://schemas.microsoft.com/office/drawing/2014/main" id="{0AAAEE92-0857-55EA-B566-29AA6EA525B3}"/>
              </a:ext>
            </a:extLst>
          </p:cNvPr>
          <p:cNvSpPr/>
          <p:nvPr/>
        </p:nvSpPr>
        <p:spPr bwMode="auto">
          <a:xfrm>
            <a:off x="9321869" y="1547768"/>
            <a:ext cx="886777" cy="307777"/>
          </a:xfrm>
          <a:prstGeom prst="homePlate">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ADC</a:t>
            </a:r>
          </a:p>
        </p:txBody>
      </p:sp>
      <p:sp>
        <p:nvSpPr>
          <p:cNvPr id="344" name="Text Box 13">
            <a:extLst>
              <a:ext uri="{FF2B5EF4-FFF2-40B4-BE49-F238E27FC236}">
                <a16:creationId xmlns:a16="http://schemas.microsoft.com/office/drawing/2014/main" id="{7675175C-7E64-AFBA-8EC5-1428EEFC9476}"/>
              </a:ext>
            </a:extLst>
          </p:cNvPr>
          <p:cNvSpPr txBox="1">
            <a:spLocks noChangeArrowheads="1"/>
          </p:cNvSpPr>
          <p:nvPr/>
        </p:nvSpPr>
        <p:spPr bwMode="auto">
          <a:xfrm>
            <a:off x="10627282" y="1438120"/>
            <a:ext cx="1155999" cy="523220"/>
          </a:xfrm>
          <a:prstGeom prst="rect">
            <a:avLst/>
          </a:prstGeom>
          <a:solidFill>
            <a:srgbClr val="FFFFCC"/>
          </a:solidFill>
          <a:ln w="12700" algn="ctr">
            <a:solidFill>
              <a:srgbClr val="0A0B0F"/>
            </a:solidFill>
            <a:miter lim="800000"/>
            <a:headEnd/>
            <a:tailEnd/>
          </a:ln>
        </p:spPr>
        <p:txBody>
          <a:bodyPr wrap="squar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Temperature</a:t>
            </a:r>
          </a:p>
          <a:p>
            <a:pPr marL="0" marR="0" lvl="0" indent="0" algn="ctr" defTabSz="914400" eaLnBrk="1" fontAlgn="auto" latinLnBrk="0" hangingPunct="1">
              <a:lnSpc>
                <a:spcPct val="100000"/>
              </a:lnSpc>
              <a:spcBef>
                <a:spcPts val="0"/>
              </a:spcBef>
              <a:spcAft>
                <a:spcPts val="0"/>
              </a:spcAft>
              <a:buClrTx/>
              <a:buSzTx/>
              <a:buFontTx/>
              <a:buNone/>
              <a:tabLst/>
              <a:defRPr/>
            </a:pPr>
            <a:r>
              <a:rPr lang="en-GB" b="0" i="1" kern="0" dirty="0">
                <a:solidFill>
                  <a:srgbClr val="0A0B0F"/>
                </a:solidFill>
                <a:latin typeface="Times New Roman" panose="02020603050405020304" pitchFamily="18" charset="0"/>
                <a:cs typeface="Times New Roman" panose="02020603050405020304" pitchFamily="18" charset="0"/>
              </a:rPr>
              <a:t>Sense</a:t>
            </a:r>
            <a:endParaRPr kumimoji="0" lang="en-US" sz="11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cxnSp>
        <p:nvCxnSpPr>
          <p:cNvPr id="345" name="Straight Arrow Connector 344">
            <a:extLst>
              <a:ext uri="{FF2B5EF4-FFF2-40B4-BE49-F238E27FC236}">
                <a16:creationId xmlns:a16="http://schemas.microsoft.com/office/drawing/2014/main" id="{3A0FAC0E-A476-D9EB-1AF6-183B0EADDF1C}"/>
              </a:ext>
            </a:extLst>
          </p:cNvPr>
          <p:cNvCxnSpPr>
            <a:cxnSpLocks/>
            <a:stCxn id="328" idx="1"/>
          </p:cNvCxnSpPr>
          <p:nvPr/>
        </p:nvCxnSpPr>
        <p:spPr>
          <a:xfrm flipH="1">
            <a:off x="5597896" y="7177152"/>
            <a:ext cx="3767103" cy="0"/>
          </a:xfrm>
          <a:prstGeom prst="straightConnector1">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346" name="Text Box 13">
            <a:extLst>
              <a:ext uri="{FF2B5EF4-FFF2-40B4-BE49-F238E27FC236}">
                <a16:creationId xmlns:a16="http://schemas.microsoft.com/office/drawing/2014/main" id="{C1B59502-F010-2AE1-40EA-83AF454B5A51}"/>
              </a:ext>
            </a:extLst>
          </p:cNvPr>
          <p:cNvSpPr txBox="1">
            <a:spLocks noChangeArrowheads="1"/>
          </p:cNvSpPr>
          <p:nvPr/>
        </p:nvSpPr>
        <p:spPr bwMode="auto">
          <a:xfrm>
            <a:off x="9332219" y="676857"/>
            <a:ext cx="598064" cy="307777"/>
          </a:xfrm>
          <a:prstGeom prst="rect">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wrap="square">
            <a:spAutoFit/>
          </a:bodyPr>
          <a:lstStyle>
            <a:defPPr>
              <a:defRPr lang="en-US"/>
            </a:defPPr>
            <a:lvl1pPr algn="ctr">
              <a:defRPr sz="1400" b="0" i="1">
                <a:solidFill>
                  <a:schemeClr val="tx1"/>
                </a:solidFill>
                <a:latin typeface="Times New Roman" panose="02020603050405020304" pitchFamily="18"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kern="0" dirty="0">
                <a:solidFill>
                  <a:srgbClr val="0A0B0F"/>
                </a:solidFill>
              </a:rPr>
              <a:t>CCP</a:t>
            </a: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sp>
        <p:nvSpPr>
          <p:cNvPr id="347" name="Text Box 13">
            <a:extLst>
              <a:ext uri="{FF2B5EF4-FFF2-40B4-BE49-F238E27FC236}">
                <a16:creationId xmlns:a16="http://schemas.microsoft.com/office/drawing/2014/main" id="{5283FA86-8557-464B-8A76-8A55C4833043}"/>
              </a:ext>
            </a:extLst>
          </p:cNvPr>
          <p:cNvSpPr txBox="1">
            <a:spLocks noChangeArrowheads="1"/>
          </p:cNvSpPr>
          <p:nvPr/>
        </p:nvSpPr>
        <p:spPr bwMode="auto">
          <a:xfrm>
            <a:off x="10619441" y="672906"/>
            <a:ext cx="1155999" cy="307777"/>
          </a:xfrm>
          <a:prstGeom prst="rect">
            <a:avLst/>
          </a:prstGeom>
          <a:solidFill>
            <a:srgbClr val="FFFFCC"/>
          </a:solidFill>
          <a:ln w="12700" algn="ctr">
            <a:solidFill>
              <a:srgbClr val="0A0B0F"/>
            </a:solidFill>
            <a:miter lim="800000"/>
            <a:headEnd/>
            <a:tailEnd/>
          </a:ln>
        </p:spPr>
        <p:txBody>
          <a:bodyPr wrap="squar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Fan</a:t>
            </a:r>
            <a:endParaRPr kumimoji="0" lang="en-US" sz="11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sp>
        <p:nvSpPr>
          <p:cNvPr id="348" name="Text Box 13">
            <a:extLst>
              <a:ext uri="{FF2B5EF4-FFF2-40B4-BE49-F238E27FC236}">
                <a16:creationId xmlns:a16="http://schemas.microsoft.com/office/drawing/2014/main" id="{DAEC0D2B-EC22-F282-CA0D-0A87C8E41457}"/>
              </a:ext>
            </a:extLst>
          </p:cNvPr>
          <p:cNvSpPr txBox="1">
            <a:spLocks noChangeArrowheads="1"/>
          </p:cNvSpPr>
          <p:nvPr/>
        </p:nvSpPr>
        <p:spPr bwMode="auto">
          <a:xfrm>
            <a:off x="9316950" y="-202256"/>
            <a:ext cx="598064" cy="307777"/>
          </a:xfrm>
          <a:prstGeom prst="rect">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wrap="square">
            <a:spAutoFit/>
          </a:bodyPr>
          <a:lstStyle>
            <a:defPPr>
              <a:defRPr lang="en-US"/>
            </a:defPPr>
            <a:lvl1pPr algn="ctr">
              <a:defRPr sz="1400" b="0" i="1">
                <a:solidFill>
                  <a:schemeClr val="tx1"/>
                </a:solidFill>
                <a:latin typeface="Times New Roman" panose="02020603050405020304" pitchFamily="18"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kern="0" dirty="0">
                <a:solidFill>
                  <a:srgbClr val="0A0B0F"/>
                </a:solidFill>
              </a:rPr>
              <a:t>CAN</a:t>
            </a: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cxnSp>
        <p:nvCxnSpPr>
          <p:cNvPr id="349" name="Straight Arrow Connector 348">
            <a:extLst>
              <a:ext uri="{FF2B5EF4-FFF2-40B4-BE49-F238E27FC236}">
                <a16:creationId xmlns:a16="http://schemas.microsoft.com/office/drawing/2014/main" id="{CC159D7D-E8CC-320D-D980-9BC7620A8479}"/>
              </a:ext>
            </a:extLst>
          </p:cNvPr>
          <p:cNvCxnSpPr>
            <a:stCxn id="346" idx="3"/>
            <a:endCxn id="347" idx="1"/>
          </p:cNvCxnSpPr>
          <p:nvPr/>
        </p:nvCxnSpPr>
        <p:spPr>
          <a:xfrm flipV="1">
            <a:off x="9930283" y="826795"/>
            <a:ext cx="689158" cy="3951"/>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cxnSp>
        <p:nvCxnSpPr>
          <p:cNvPr id="350" name="Straight Arrow Connector 349">
            <a:extLst>
              <a:ext uri="{FF2B5EF4-FFF2-40B4-BE49-F238E27FC236}">
                <a16:creationId xmlns:a16="http://schemas.microsoft.com/office/drawing/2014/main" id="{FDDA0EAF-65D5-E516-8B15-86F4F75B83A2}"/>
              </a:ext>
            </a:extLst>
          </p:cNvPr>
          <p:cNvCxnSpPr>
            <a:stCxn id="344" idx="1"/>
            <a:endCxn id="343" idx="3"/>
          </p:cNvCxnSpPr>
          <p:nvPr/>
        </p:nvCxnSpPr>
        <p:spPr>
          <a:xfrm flipH="1">
            <a:off x="10208646" y="1699730"/>
            <a:ext cx="418636" cy="1927"/>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cxnSp>
        <p:nvCxnSpPr>
          <p:cNvPr id="351" name="Straight Arrow Connector 350">
            <a:extLst>
              <a:ext uri="{FF2B5EF4-FFF2-40B4-BE49-F238E27FC236}">
                <a16:creationId xmlns:a16="http://schemas.microsoft.com/office/drawing/2014/main" id="{30A88308-9D98-77D4-83D7-EF82FC3173D9}"/>
              </a:ext>
            </a:extLst>
          </p:cNvPr>
          <p:cNvCxnSpPr>
            <a:cxnSpLocks/>
          </p:cNvCxnSpPr>
          <p:nvPr/>
        </p:nvCxnSpPr>
        <p:spPr>
          <a:xfrm>
            <a:off x="9915014" y="-149427"/>
            <a:ext cx="695546" cy="0"/>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cxnSp>
        <p:nvCxnSpPr>
          <p:cNvPr id="352" name="Straight Arrow Connector 351">
            <a:extLst>
              <a:ext uri="{FF2B5EF4-FFF2-40B4-BE49-F238E27FC236}">
                <a16:creationId xmlns:a16="http://schemas.microsoft.com/office/drawing/2014/main" id="{785448DF-B120-C2D9-D7C9-B1CA654BB04D}"/>
              </a:ext>
            </a:extLst>
          </p:cNvPr>
          <p:cNvCxnSpPr>
            <a:cxnSpLocks/>
          </p:cNvCxnSpPr>
          <p:nvPr/>
        </p:nvCxnSpPr>
        <p:spPr>
          <a:xfrm flipH="1">
            <a:off x="9912686" y="22638"/>
            <a:ext cx="793970" cy="0"/>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sp>
        <p:nvSpPr>
          <p:cNvPr id="353" name="Text Box 13">
            <a:extLst>
              <a:ext uri="{FF2B5EF4-FFF2-40B4-BE49-F238E27FC236}">
                <a16:creationId xmlns:a16="http://schemas.microsoft.com/office/drawing/2014/main" id="{177E2998-B140-FD5D-BCD7-8948EC8BA8A6}"/>
              </a:ext>
            </a:extLst>
          </p:cNvPr>
          <p:cNvSpPr txBox="1">
            <a:spLocks noChangeArrowheads="1"/>
          </p:cNvSpPr>
          <p:nvPr/>
        </p:nvSpPr>
        <p:spPr bwMode="auto">
          <a:xfrm>
            <a:off x="10610560" y="-297507"/>
            <a:ext cx="1155999" cy="523220"/>
          </a:xfrm>
          <a:prstGeom prst="rect">
            <a:avLst/>
          </a:prstGeom>
          <a:solidFill>
            <a:srgbClr val="FFFFCC"/>
          </a:solidFill>
          <a:ln w="12700" algn="ctr">
            <a:solidFill>
              <a:srgbClr val="0A0B0F"/>
            </a:solidFill>
            <a:miter lim="800000"/>
            <a:headEnd/>
            <a:tailEnd/>
          </a:ln>
        </p:spPr>
        <p:txBody>
          <a:bodyPr wrap="squar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PBV comm</a:t>
            </a:r>
          </a:p>
          <a:p>
            <a:pPr marL="0" marR="0" lvl="0" indent="0" algn="ctr" defTabSz="914400" eaLnBrk="1" fontAlgn="auto" latinLnBrk="0" hangingPunct="1">
              <a:lnSpc>
                <a:spcPct val="100000"/>
              </a:lnSpc>
              <a:spcBef>
                <a:spcPts val="0"/>
              </a:spcBef>
              <a:spcAft>
                <a:spcPts val="0"/>
              </a:spcAft>
              <a:buClrTx/>
              <a:buSzTx/>
              <a:buFontTx/>
              <a:buNone/>
              <a:tabLst/>
              <a:defRPr/>
            </a:pPr>
            <a:r>
              <a:rPr lang="en-GB" b="0" i="1" kern="0" dirty="0">
                <a:solidFill>
                  <a:srgbClr val="0A0B0F"/>
                </a:solidFill>
                <a:latin typeface="Times New Roman" panose="02020603050405020304" pitchFamily="18" charset="0"/>
                <a:cs typeface="Times New Roman" panose="02020603050405020304" pitchFamily="18" charset="0"/>
              </a:rPr>
              <a:t>interface</a:t>
            </a:r>
            <a:endParaRPr kumimoji="0" lang="en-US" sz="11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grpSp>
        <p:nvGrpSpPr>
          <p:cNvPr id="354" name="Group 353">
            <a:extLst>
              <a:ext uri="{FF2B5EF4-FFF2-40B4-BE49-F238E27FC236}">
                <a16:creationId xmlns:a16="http://schemas.microsoft.com/office/drawing/2014/main" id="{BB4D4737-0A68-3949-ED63-D7393BABF083}"/>
              </a:ext>
            </a:extLst>
          </p:cNvPr>
          <p:cNvGrpSpPr/>
          <p:nvPr/>
        </p:nvGrpSpPr>
        <p:grpSpPr>
          <a:xfrm>
            <a:off x="8816130" y="5619235"/>
            <a:ext cx="695156" cy="664658"/>
            <a:chOff x="-1629742" y="2418589"/>
            <a:chExt cx="695156" cy="664658"/>
          </a:xfrm>
        </p:grpSpPr>
        <p:sp>
          <p:nvSpPr>
            <p:cNvPr id="355" name="Isosceles Triangle 354">
              <a:extLst>
                <a:ext uri="{FF2B5EF4-FFF2-40B4-BE49-F238E27FC236}">
                  <a16:creationId xmlns:a16="http://schemas.microsoft.com/office/drawing/2014/main" id="{3DCE4489-7586-4BBB-4BFE-631B2A5B2F71}"/>
                </a:ext>
              </a:extLst>
            </p:cNvPr>
            <p:cNvSpPr/>
            <p:nvPr/>
          </p:nvSpPr>
          <p:spPr>
            <a:xfrm rot="16200000">
              <a:off x="-1656378" y="2445225"/>
              <a:ext cx="664658" cy="611386"/>
            </a:xfrm>
            <a:prstGeom prst="triangle">
              <a:avLst/>
            </a:prstGeom>
            <a:solidFill>
              <a:srgbClr val="FFFFCC"/>
            </a:solidFill>
            <a:ln w="12700" algn="ctr">
              <a:solidFill>
                <a:srgbClr val="0A0B0F"/>
              </a:solidFill>
              <a:miter lim="800000"/>
              <a:headEnd/>
              <a:tailEnd/>
            </a:ln>
          </p:spPr>
          <p:txBody>
            <a:bodyPr wrap="square">
              <a:spAutoFit/>
            </a:bodyPr>
            <a:lstStyle/>
            <a:p>
              <a:pPr algn="ctr"/>
              <a:endParaRPr lang="en-US" sz="1400" i="1" kern="0" dirty="0">
                <a:solidFill>
                  <a:srgbClr val="0A0B0F"/>
                </a:solidFill>
                <a:latin typeface="Times New Roman" panose="02020603050405020304" pitchFamily="18" charset="0"/>
                <a:cs typeface="Times New Roman" panose="02020603050405020304" pitchFamily="18" charset="0"/>
              </a:endParaRPr>
            </a:p>
          </p:txBody>
        </p:sp>
        <p:sp>
          <p:nvSpPr>
            <p:cNvPr id="356" name="Text Box 13">
              <a:extLst>
                <a:ext uri="{FF2B5EF4-FFF2-40B4-BE49-F238E27FC236}">
                  <a16:creationId xmlns:a16="http://schemas.microsoft.com/office/drawing/2014/main" id="{8AE53550-FEE6-8B88-3EA4-BCCD5C412016}"/>
                </a:ext>
              </a:extLst>
            </p:cNvPr>
            <p:cNvSpPr txBox="1">
              <a:spLocks noChangeArrowheads="1"/>
            </p:cNvSpPr>
            <p:nvPr/>
          </p:nvSpPr>
          <p:spPr bwMode="auto">
            <a:xfrm>
              <a:off x="-1532650" y="2598431"/>
              <a:ext cx="598064" cy="307777"/>
            </a:xfrm>
            <a:prstGeom prst="rect">
              <a:avLst/>
            </a:prstGeom>
            <a:noFill/>
            <a:ln w="12700" algn="ctr">
              <a:noFill/>
              <a:miter lim="800000"/>
              <a:headEnd/>
              <a:tailEnd/>
            </a:ln>
            <a:effectLst>
              <a:outerShdw blurRad="50800" dist="38100" dir="2700000" algn="tl" rotWithShape="0">
                <a:prstClr val="black">
                  <a:alpha val="40000"/>
                </a:prstClr>
              </a:outerShdw>
            </a:effectLst>
          </p:spPr>
          <p:txBody>
            <a:bodyPr wrap="square">
              <a:spAutoFit/>
            </a:bodyPr>
            <a:lstStyle>
              <a:defPPr>
                <a:defRPr lang="en-US"/>
              </a:defPPr>
              <a:lvl1pPr algn="ctr">
                <a:defRPr sz="1400" b="0" i="1">
                  <a:solidFill>
                    <a:schemeClr val="tx1"/>
                  </a:solidFill>
                  <a:latin typeface="Times New Roman" panose="02020603050405020304" pitchFamily="18"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kern="0" dirty="0">
                  <a:solidFill>
                    <a:srgbClr val="0A0B0F"/>
                  </a:solidFill>
                </a:rPr>
                <a:t>CMP</a:t>
              </a: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grpSp>
      <p:sp>
        <p:nvSpPr>
          <p:cNvPr id="357" name="Text Box 13">
            <a:extLst>
              <a:ext uri="{FF2B5EF4-FFF2-40B4-BE49-F238E27FC236}">
                <a16:creationId xmlns:a16="http://schemas.microsoft.com/office/drawing/2014/main" id="{697B0FFA-6062-DA93-63E6-F2A3E0E9ADB0}"/>
              </a:ext>
            </a:extLst>
          </p:cNvPr>
          <p:cNvSpPr txBox="1">
            <a:spLocks noChangeArrowheads="1"/>
          </p:cNvSpPr>
          <p:nvPr/>
        </p:nvSpPr>
        <p:spPr bwMode="auto">
          <a:xfrm>
            <a:off x="9655951" y="6254563"/>
            <a:ext cx="598064" cy="307777"/>
          </a:xfrm>
          <a:prstGeom prst="rect">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wrap="square">
            <a:spAutoFit/>
          </a:bodyPr>
          <a:lstStyle>
            <a:defPPr>
              <a:defRPr lang="en-US"/>
            </a:defPPr>
            <a:lvl1pPr algn="ctr">
              <a:defRPr sz="1400" b="0" i="1">
                <a:solidFill>
                  <a:schemeClr val="tx1"/>
                </a:solidFill>
                <a:latin typeface="Times New Roman" panose="02020603050405020304" pitchFamily="18"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kern="0" dirty="0">
                <a:solidFill>
                  <a:srgbClr val="0A0B0F"/>
                </a:solidFill>
              </a:rPr>
              <a:t>DAC</a:t>
            </a: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cxnSp>
        <p:nvCxnSpPr>
          <p:cNvPr id="358" name="Connector: Elbow 357">
            <a:extLst>
              <a:ext uri="{FF2B5EF4-FFF2-40B4-BE49-F238E27FC236}">
                <a16:creationId xmlns:a16="http://schemas.microsoft.com/office/drawing/2014/main" id="{D276DFB8-8555-402C-AE08-00C6FD236D5D}"/>
              </a:ext>
            </a:extLst>
          </p:cNvPr>
          <p:cNvCxnSpPr>
            <a:cxnSpLocks/>
            <a:stCxn id="357" idx="0"/>
          </p:cNvCxnSpPr>
          <p:nvPr/>
        </p:nvCxnSpPr>
        <p:spPr>
          <a:xfrm rot="16200000" flipV="1">
            <a:off x="9627793" y="5927373"/>
            <a:ext cx="147709" cy="506672"/>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359" name="Arc 358">
            <a:extLst>
              <a:ext uri="{FF2B5EF4-FFF2-40B4-BE49-F238E27FC236}">
                <a16:creationId xmlns:a16="http://schemas.microsoft.com/office/drawing/2014/main" id="{3545E3AE-2BD7-9434-C838-722D813805E4}"/>
              </a:ext>
            </a:extLst>
          </p:cNvPr>
          <p:cNvSpPr/>
          <p:nvPr/>
        </p:nvSpPr>
        <p:spPr>
          <a:xfrm>
            <a:off x="10793619" y="5075010"/>
            <a:ext cx="143863" cy="132915"/>
          </a:xfrm>
          <a:prstGeom prst="arc">
            <a:avLst>
              <a:gd name="adj1" fmla="val 16132122"/>
              <a:gd name="adj2" fmla="val 5471535"/>
            </a:avLst>
          </a:prstGeom>
          <a:ln w="127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360" name="Straight Connector 359">
            <a:extLst>
              <a:ext uri="{FF2B5EF4-FFF2-40B4-BE49-F238E27FC236}">
                <a16:creationId xmlns:a16="http://schemas.microsoft.com/office/drawing/2014/main" id="{5F0CD6C7-E518-20A6-511F-178F8B8B754A}"/>
              </a:ext>
            </a:extLst>
          </p:cNvPr>
          <p:cNvCxnSpPr>
            <a:stCxn id="263" idx="2"/>
            <a:endCxn id="359" idx="0"/>
          </p:cNvCxnSpPr>
          <p:nvPr/>
        </p:nvCxnSpPr>
        <p:spPr>
          <a:xfrm flipH="1">
            <a:off x="10864238" y="4706029"/>
            <a:ext cx="1313" cy="368992"/>
          </a:xfrm>
          <a:prstGeom prst="line">
            <a:avLst/>
          </a:prstGeom>
          <a:ln w="12700"/>
        </p:spPr>
        <p:style>
          <a:lnRef idx="2">
            <a:schemeClr val="dk1"/>
          </a:lnRef>
          <a:fillRef idx="0">
            <a:schemeClr val="dk1"/>
          </a:fillRef>
          <a:effectRef idx="1">
            <a:schemeClr val="dk1"/>
          </a:effectRef>
          <a:fontRef idx="minor">
            <a:schemeClr val="tx1"/>
          </a:fontRef>
        </p:style>
      </p:cxnSp>
      <p:cxnSp>
        <p:nvCxnSpPr>
          <p:cNvPr id="361" name="Connector: Elbow 360">
            <a:extLst>
              <a:ext uri="{FF2B5EF4-FFF2-40B4-BE49-F238E27FC236}">
                <a16:creationId xmlns:a16="http://schemas.microsoft.com/office/drawing/2014/main" id="{92B79670-812D-567A-36BA-5194B73DF2E0}"/>
              </a:ext>
            </a:extLst>
          </p:cNvPr>
          <p:cNvCxnSpPr>
            <a:cxnSpLocks/>
            <a:stCxn id="359" idx="2"/>
          </p:cNvCxnSpPr>
          <p:nvPr/>
        </p:nvCxnSpPr>
        <p:spPr>
          <a:xfrm rot="10800000" flipV="1">
            <a:off x="9427516" y="5207913"/>
            <a:ext cx="1436652" cy="572546"/>
          </a:xfrm>
          <a:prstGeom prst="bentConnector3">
            <a:avLst>
              <a:gd name="adj1" fmla="val 355"/>
            </a:avLst>
          </a:prstGeom>
          <a:ln w="12700">
            <a:tailEnd type="triangle"/>
          </a:ln>
        </p:spPr>
        <p:style>
          <a:lnRef idx="2">
            <a:schemeClr val="dk1"/>
          </a:lnRef>
          <a:fillRef idx="0">
            <a:schemeClr val="dk1"/>
          </a:fillRef>
          <a:effectRef idx="1">
            <a:schemeClr val="dk1"/>
          </a:effectRef>
          <a:fontRef idx="minor">
            <a:schemeClr val="tx1"/>
          </a:fontRef>
        </p:style>
      </p:cxnSp>
      <p:cxnSp>
        <p:nvCxnSpPr>
          <p:cNvPr id="362" name="Connector: Elbow 361">
            <a:extLst>
              <a:ext uri="{FF2B5EF4-FFF2-40B4-BE49-F238E27FC236}">
                <a16:creationId xmlns:a16="http://schemas.microsoft.com/office/drawing/2014/main" id="{266C8DF4-D7A6-E902-CF6D-8C7B5BC090AA}"/>
              </a:ext>
            </a:extLst>
          </p:cNvPr>
          <p:cNvCxnSpPr>
            <a:cxnSpLocks/>
            <a:stCxn id="355" idx="0"/>
            <a:endCxn id="240" idx="3"/>
          </p:cNvCxnSpPr>
          <p:nvPr/>
        </p:nvCxnSpPr>
        <p:spPr>
          <a:xfrm rot="10800000" flipV="1">
            <a:off x="5597896" y="5951563"/>
            <a:ext cx="3218234" cy="1072261"/>
          </a:xfrm>
          <a:prstGeom prst="bentConnector3">
            <a:avLst>
              <a:gd name="adj1" fmla="val 36741"/>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363" name="Rectangle 6">
            <a:extLst>
              <a:ext uri="{FF2B5EF4-FFF2-40B4-BE49-F238E27FC236}">
                <a16:creationId xmlns:a16="http://schemas.microsoft.com/office/drawing/2014/main" id="{6DECA7D0-3203-FE01-D6E0-5D138FA99D84}"/>
              </a:ext>
            </a:extLst>
          </p:cNvPr>
          <p:cNvSpPr>
            <a:spLocks noChangeArrowheads="1"/>
          </p:cNvSpPr>
          <p:nvPr/>
        </p:nvSpPr>
        <p:spPr bwMode="auto">
          <a:xfrm>
            <a:off x="7099742" y="5693554"/>
            <a:ext cx="228692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solidFill>
                  <a:srgbClr val="0A0B0F"/>
                </a:solidFill>
                <a:latin typeface="Times New Roman" panose="02020603050405020304" pitchFamily="18" charset="0"/>
                <a:cs typeface="Times New Roman" panose="02020603050405020304" pitchFamily="18" charset="0"/>
              </a:rPr>
              <a:t>Hardware Fault</a:t>
            </a:r>
            <a:endParaRPr lang="en-US" sz="1600" b="0" i="1" dirty="0">
              <a:solidFill>
                <a:srgbClr val="0A0B0F"/>
              </a:solidFill>
              <a:latin typeface="Times New Roman" panose="02020603050405020304" pitchFamily="18" charset="0"/>
              <a:cs typeface="Times New Roman" panose="02020603050405020304" pitchFamily="18" charset="0"/>
            </a:endParaRPr>
          </a:p>
        </p:txBody>
      </p:sp>
      <p:sp>
        <p:nvSpPr>
          <p:cNvPr id="364" name="TextBox 363">
            <a:extLst>
              <a:ext uri="{FF2B5EF4-FFF2-40B4-BE49-F238E27FC236}">
                <a16:creationId xmlns:a16="http://schemas.microsoft.com/office/drawing/2014/main" id="{5A59B030-5120-C915-AA84-BF7BC6E761C9}"/>
              </a:ext>
            </a:extLst>
          </p:cNvPr>
          <p:cNvSpPr txBox="1"/>
          <p:nvPr/>
        </p:nvSpPr>
        <p:spPr>
          <a:xfrm>
            <a:off x="-404605" y="-569802"/>
            <a:ext cx="1872075" cy="369332"/>
          </a:xfrm>
          <a:prstGeom prst="rect">
            <a:avLst/>
          </a:prstGeom>
          <a:noFill/>
        </p:spPr>
        <p:txBody>
          <a:bodyPr wrap="square" rtlCol="0">
            <a:spAutoFit/>
          </a:bodyPr>
          <a:lstStyle/>
          <a:p>
            <a:r>
              <a:rPr lang="en-GB" dirty="0"/>
              <a:t>dsPIC33 device</a:t>
            </a:r>
            <a:endParaRPr lang="en-US" dirty="0"/>
          </a:p>
        </p:txBody>
      </p:sp>
      <p:sp>
        <p:nvSpPr>
          <p:cNvPr id="365" name="TextBox 364">
            <a:extLst>
              <a:ext uri="{FF2B5EF4-FFF2-40B4-BE49-F238E27FC236}">
                <a16:creationId xmlns:a16="http://schemas.microsoft.com/office/drawing/2014/main" id="{562F7355-CB37-9D73-0224-B393FF022327}"/>
              </a:ext>
            </a:extLst>
          </p:cNvPr>
          <p:cNvSpPr txBox="1"/>
          <p:nvPr/>
        </p:nvSpPr>
        <p:spPr>
          <a:xfrm>
            <a:off x="10746565" y="-576509"/>
            <a:ext cx="917431" cy="307777"/>
          </a:xfrm>
          <a:prstGeom prst="rect">
            <a:avLst/>
          </a:prstGeom>
          <a:noFill/>
        </p:spPr>
        <p:txBody>
          <a:bodyPr wrap="none" rtlCol="0">
            <a:spAutoFit/>
          </a:bodyPr>
          <a:lstStyle/>
          <a:p>
            <a:r>
              <a:rPr lang="en-GB" sz="1400" i="1" dirty="0">
                <a:solidFill>
                  <a:schemeClr val="accent5">
                    <a:lumMod val="75000"/>
                  </a:schemeClr>
                </a:solidFill>
              </a:rPr>
              <a:t>app_PBV </a:t>
            </a:r>
            <a:endParaRPr lang="en-US" sz="1400" i="1" dirty="0">
              <a:solidFill>
                <a:schemeClr val="accent5">
                  <a:lumMod val="75000"/>
                </a:schemeClr>
              </a:solidFill>
            </a:endParaRPr>
          </a:p>
        </p:txBody>
      </p:sp>
      <p:sp>
        <p:nvSpPr>
          <p:cNvPr id="366" name="TextBox 365">
            <a:extLst>
              <a:ext uri="{FF2B5EF4-FFF2-40B4-BE49-F238E27FC236}">
                <a16:creationId xmlns:a16="http://schemas.microsoft.com/office/drawing/2014/main" id="{778407BC-5F1F-9DE0-C613-E3D321FB1AC1}"/>
              </a:ext>
            </a:extLst>
          </p:cNvPr>
          <p:cNvSpPr txBox="1"/>
          <p:nvPr/>
        </p:nvSpPr>
        <p:spPr>
          <a:xfrm>
            <a:off x="10740633" y="416156"/>
            <a:ext cx="929293" cy="307777"/>
          </a:xfrm>
          <a:prstGeom prst="rect">
            <a:avLst/>
          </a:prstGeom>
          <a:noFill/>
        </p:spPr>
        <p:txBody>
          <a:bodyPr wrap="none" rtlCol="0">
            <a:spAutoFit/>
          </a:bodyPr>
          <a:lstStyle/>
          <a:p>
            <a:r>
              <a:rPr lang="en-GB" sz="1400" i="1" dirty="0">
                <a:solidFill>
                  <a:schemeClr val="accent5">
                    <a:lumMod val="75000"/>
                  </a:schemeClr>
                </a:solidFill>
              </a:rPr>
              <a:t>dev_fan.c</a:t>
            </a:r>
            <a:endParaRPr lang="en-US" sz="1400" i="1" dirty="0">
              <a:solidFill>
                <a:schemeClr val="accent5">
                  <a:lumMod val="75000"/>
                </a:schemeClr>
              </a:solidFill>
            </a:endParaRPr>
          </a:p>
        </p:txBody>
      </p:sp>
      <p:sp>
        <p:nvSpPr>
          <p:cNvPr id="367" name="TextBox 366">
            <a:extLst>
              <a:ext uri="{FF2B5EF4-FFF2-40B4-BE49-F238E27FC236}">
                <a16:creationId xmlns:a16="http://schemas.microsoft.com/office/drawing/2014/main" id="{278C8DB2-CABA-8A9D-E21A-1C24F4B34D46}"/>
              </a:ext>
            </a:extLst>
          </p:cNvPr>
          <p:cNvSpPr txBox="1"/>
          <p:nvPr/>
        </p:nvSpPr>
        <p:spPr>
          <a:xfrm>
            <a:off x="10655048" y="1176506"/>
            <a:ext cx="1084784" cy="307777"/>
          </a:xfrm>
          <a:prstGeom prst="rect">
            <a:avLst/>
          </a:prstGeom>
          <a:noFill/>
        </p:spPr>
        <p:txBody>
          <a:bodyPr wrap="none" rtlCol="0">
            <a:spAutoFit/>
          </a:bodyPr>
          <a:lstStyle/>
          <a:p>
            <a:r>
              <a:rPr lang="en-GB" sz="1400" i="1" dirty="0">
                <a:solidFill>
                  <a:schemeClr val="accent5">
                    <a:lumMod val="75000"/>
                  </a:schemeClr>
                </a:solidFill>
              </a:rPr>
              <a:t>dev_temp.c</a:t>
            </a:r>
            <a:endParaRPr lang="en-US" sz="1400" i="1" dirty="0">
              <a:solidFill>
                <a:schemeClr val="accent5">
                  <a:lumMod val="75000"/>
                </a:schemeClr>
              </a:solidFill>
            </a:endParaRPr>
          </a:p>
        </p:txBody>
      </p:sp>
      <p:sp>
        <p:nvSpPr>
          <p:cNvPr id="368" name="TextBox 367">
            <a:extLst>
              <a:ext uri="{FF2B5EF4-FFF2-40B4-BE49-F238E27FC236}">
                <a16:creationId xmlns:a16="http://schemas.microsoft.com/office/drawing/2014/main" id="{89DA4D0D-814D-E86D-DC3E-7AC93826263B}"/>
              </a:ext>
            </a:extLst>
          </p:cNvPr>
          <p:cNvSpPr txBox="1"/>
          <p:nvPr/>
        </p:nvSpPr>
        <p:spPr>
          <a:xfrm>
            <a:off x="9062178" y="3976823"/>
            <a:ext cx="1845698" cy="307777"/>
          </a:xfrm>
          <a:prstGeom prst="rect">
            <a:avLst/>
          </a:prstGeom>
          <a:noFill/>
        </p:spPr>
        <p:txBody>
          <a:bodyPr wrap="none" rtlCol="0">
            <a:spAutoFit/>
          </a:bodyPr>
          <a:lstStyle/>
          <a:p>
            <a:r>
              <a:rPr lang="en-GB" sz="1400" i="1" dirty="0">
                <a:solidFill>
                  <a:schemeClr val="accent5">
                    <a:lumMod val="75000"/>
                  </a:schemeClr>
                </a:solidFill>
              </a:rPr>
              <a:t>dev_current_sensor.c</a:t>
            </a:r>
            <a:endParaRPr lang="en-US" sz="1400" i="1" dirty="0">
              <a:solidFill>
                <a:schemeClr val="accent5">
                  <a:lumMod val="75000"/>
                </a:schemeClr>
              </a:solidFill>
            </a:endParaRPr>
          </a:p>
        </p:txBody>
      </p:sp>
      <p:sp>
        <p:nvSpPr>
          <p:cNvPr id="369" name="TextBox 368">
            <a:extLst>
              <a:ext uri="{FF2B5EF4-FFF2-40B4-BE49-F238E27FC236}">
                <a16:creationId xmlns:a16="http://schemas.microsoft.com/office/drawing/2014/main" id="{882B7E17-6ED9-FF46-8192-7C748635D1C4}"/>
              </a:ext>
            </a:extLst>
          </p:cNvPr>
          <p:cNvSpPr txBox="1"/>
          <p:nvPr/>
        </p:nvSpPr>
        <p:spPr>
          <a:xfrm>
            <a:off x="-377699" y="6551929"/>
            <a:ext cx="927626" cy="307777"/>
          </a:xfrm>
          <a:prstGeom prst="rect">
            <a:avLst/>
          </a:prstGeom>
          <a:noFill/>
        </p:spPr>
        <p:txBody>
          <a:bodyPr wrap="none" rtlCol="0">
            <a:spAutoFit/>
          </a:bodyPr>
          <a:lstStyle/>
          <a:p>
            <a:r>
              <a:rPr lang="en-GB" sz="1400" i="1" dirty="0">
                <a:solidFill>
                  <a:schemeClr val="accent5">
                    <a:lumMod val="75000"/>
                  </a:schemeClr>
                </a:solidFill>
              </a:rPr>
              <a:t>dev_led.c</a:t>
            </a:r>
            <a:endParaRPr lang="en-US" sz="1400" i="1" dirty="0">
              <a:solidFill>
                <a:schemeClr val="accent5">
                  <a:lumMod val="75000"/>
                </a:schemeClr>
              </a:solidFill>
            </a:endParaRPr>
          </a:p>
        </p:txBody>
      </p:sp>
      <p:sp>
        <p:nvSpPr>
          <p:cNvPr id="370" name="TextBox 369">
            <a:extLst>
              <a:ext uri="{FF2B5EF4-FFF2-40B4-BE49-F238E27FC236}">
                <a16:creationId xmlns:a16="http://schemas.microsoft.com/office/drawing/2014/main" id="{68754060-1154-3118-1CCB-70FA7BCE850C}"/>
              </a:ext>
            </a:extLst>
          </p:cNvPr>
          <p:cNvSpPr txBox="1"/>
          <p:nvPr/>
        </p:nvSpPr>
        <p:spPr>
          <a:xfrm>
            <a:off x="8137324" y="3011813"/>
            <a:ext cx="1694503" cy="307777"/>
          </a:xfrm>
          <a:prstGeom prst="rect">
            <a:avLst/>
          </a:prstGeom>
          <a:noFill/>
        </p:spPr>
        <p:txBody>
          <a:bodyPr wrap="none" rtlCol="0">
            <a:spAutoFit/>
          </a:bodyPr>
          <a:lstStyle/>
          <a:p>
            <a:r>
              <a:rPr lang="en-GB" sz="1400" i="1" dirty="0">
                <a:solidFill>
                  <a:schemeClr val="accent5">
                    <a:lumMod val="75000"/>
                  </a:schemeClr>
                </a:solidFill>
              </a:rPr>
              <a:t>dev_pwrctrl_pwm.c</a:t>
            </a:r>
            <a:endParaRPr lang="en-US" sz="1400" i="1" dirty="0">
              <a:solidFill>
                <a:schemeClr val="accent5">
                  <a:lumMod val="75000"/>
                </a:schemeClr>
              </a:solidFill>
            </a:endParaRPr>
          </a:p>
        </p:txBody>
      </p:sp>
      <p:sp>
        <p:nvSpPr>
          <p:cNvPr id="371" name="TextBox 370">
            <a:extLst>
              <a:ext uri="{FF2B5EF4-FFF2-40B4-BE49-F238E27FC236}">
                <a16:creationId xmlns:a16="http://schemas.microsoft.com/office/drawing/2014/main" id="{66D6A243-FD61-FFB5-A300-79929A5EB853}"/>
              </a:ext>
            </a:extLst>
          </p:cNvPr>
          <p:cNvSpPr txBox="1"/>
          <p:nvPr/>
        </p:nvSpPr>
        <p:spPr>
          <a:xfrm>
            <a:off x="2798309" y="5400152"/>
            <a:ext cx="1551963" cy="307777"/>
          </a:xfrm>
          <a:prstGeom prst="rect">
            <a:avLst/>
          </a:prstGeom>
          <a:noFill/>
        </p:spPr>
        <p:txBody>
          <a:bodyPr wrap="none" rtlCol="0">
            <a:spAutoFit/>
          </a:bodyPr>
          <a:lstStyle/>
          <a:p>
            <a:r>
              <a:rPr lang="en-GB" sz="1400" i="1" dirty="0">
                <a:solidFill>
                  <a:schemeClr val="accent5">
                    <a:lumMod val="75000"/>
                  </a:schemeClr>
                </a:solidFill>
              </a:rPr>
              <a:t>dev_pwrctrl_sm.c</a:t>
            </a:r>
            <a:endParaRPr lang="en-US" sz="1400" i="1" dirty="0">
              <a:solidFill>
                <a:schemeClr val="accent5">
                  <a:lumMod val="75000"/>
                </a:schemeClr>
              </a:solidFill>
            </a:endParaRPr>
          </a:p>
        </p:txBody>
      </p:sp>
      <p:sp>
        <p:nvSpPr>
          <p:cNvPr id="372" name="TextBox 371">
            <a:extLst>
              <a:ext uri="{FF2B5EF4-FFF2-40B4-BE49-F238E27FC236}">
                <a16:creationId xmlns:a16="http://schemas.microsoft.com/office/drawing/2014/main" id="{BB16CA26-233D-A5A0-ECD6-E853429B61E5}"/>
              </a:ext>
            </a:extLst>
          </p:cNvPr>
          <p:cNvSpPr txBox="1"/>
          <p:nvPr/>
        </p:nvSpPr>
        <p:spPr>
          <a:xfrm>
            <a:off x="3784342" y="5636212"/>
            <a:ext cx="1511952" cy="369332"/>
          </a:xfrm>
          <a:prstGeom prst="rect">
            <a:avLst/>
          </a:prstGeom>
          <a:noFill/>
        </p:spPr>
        <p:txBody>
          <a:bodyPr wrap="none" rtlCol="0">
            <a:spAutoFit/>
          </a:bodyPr>
          <a:lstStyle/>
          <a:p>
            <a:r>
              <a:rPr kumimoji="0" lang="en-US" sz="18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State Machine</a:t>
            </a:r>
            <a:endParaRPr lang="en-US" dirty="0"/>
          </a:p>
        </p:txBody>
      </p:sp>
      <p:sp>
        <p:nvSpPr>
          <p:cNvPr id="373" name="TextBox 372">
            <a:extLst>
              <a:ext uri="{FF2B5EF4-FFF2-40B4-BE49-F238E27FC236}">
                <a16:creationId xmlns:a16="http://schemas.microsoft.com/office/drawing/2014/main" id="{3B93F44E-DD0A-2245-F43C-7CEB6212D016}"/>
              </a:ext>
            </a:extLst>
          </p:cNvPr>
          <p:cNvSpPr txBox="1"/>
          <p:nvPr/>
        </p:nvSpPr>
        <p:spPr>
          <a:xfrm>
            <a:off x="4199465" y="6974010"/>
            <a:ext cx="1031886" cy="307777"/>
          </a:xfrm>
          <a:prstGeom prst="rect">
            <a:avLst/>
          </a:prstGeom>
          <a:noFill/>
        </p:spPr>
        <p:txBody>
          <a:bodyPr wrap="none" rtlCol="0">
            <a:spAutoFit/>
          </a:bodyPr>
          <a:lstStyle/>
          <a:p>
            <a:r>
              <a:rPr lang="en-GB" sz="1400" i="1" dirty="0" err="1">
                <a:solidFill>
                  <a:schemeClr val="accent5">
                    <a:lumMod val="75000"/>
                  </a:schemeClr>
                </a:solidFill>
              </a:rPr>
              <a:t>dev_fault.c</a:t>
            </a:r>
            <a:endParaRPr lang="en-US" sz="1400" i="1" dirty="0">
              <a:solidFill>
                <a:schemeClr val="accent5">
                  <a:lumMod val="75000"/>
                </a:schemeClr>
              </a:solidFill>
            </a:endParaRPr>
          </a:p>
        </p:txBody>
      </p:sp>
      <p:sp>
        <p:nvSpPr>
          <p:cNvPr id="374" name="TextBox 373">
            <a:extLst>
              <a:ext uri="{FF2B5EF4-FFF2-40B4-BE49-F238E27FC236}">
                <a16:creationId xmlns:a16="http://schemas.microsoft.com/office/drawing/2014/main" id="{1A28EDD6-777A-ABA6-5A41-D463349822B3}"/>
              </a:ext>
            </a:extLst>
          </p:cNvPr>
          <p:cNvSpPr txBox="1"/>
          <p:nvPr/>
        </p:nvSpPr>
        <p:spPr>
          <a:xfrm>
            <a:off x="2494414" y="-558978"/>
            <a:ext cx="1489703" cy="307777"/>
          </a:xfrm>
          <a:prstGeom prst="rect">
            <a:avLst/>
          </a:prstGeom>
          <a:noFill/>
        </p:spPr>
        <p:txBody>
          <a:bodyPr wrap="none" rtlCol="0">
            <a:spAutoFit/>
          </a:bodyPr>
          <a:lstStyle/>
          <a:p>
            <a:r>
              <a:rPr lang="en-GB" sz="1400" i="1" dirty="0">
                <a:solidFill>
                  <a:schemeClr val="accent5">
                    <a:lumMod val="75000"/>
                  </a:schemeClr>
                </a:solidFill>
              </a:rPr>
              <a:t>dev_pwrctrl_isr.c</a:t>
            </a:r>
            <a:endParaRPr lang="en-US" sz="1400" i="1" dirty="0">
              <a:solidFill>
                <a:schemeClr val="accent5">
                  <a:lumMod val="75000"/>
                </a:schemeClr>
              </a:solidFill>
            </a:endParaRPr>
          </a:p>
        </p:txBody>
      </p:sp>
      <p:cxnSp>
        <p:nvCxnSpPr>
          <p:cNvPr id="375" name="Connector: Elbow 374">
            <a:extLst>
              <a:ext uri="{FF2B5EF4-FFF2-40B4-BE49-F238E27FC236}">
                <a16:creationId xmlns:a16="http://schemas.microsoft.com/office/drawing/2014/main" id="{BB56A327-5A4B-7E68-347D-B7162681471E}"/>
              </a:ext>
            </a:extLst>
          </p:cNvPr>
          <p:cNvCxnSpPr>
            <a:cxnSpLocks/>
            <a:stCxn id="234" idx="0"/>
          </p:cNvCxnSpPr>
          <p:nvPr/>
        </p:nvCxnSpPr>
        <p:spPr>
          <a:xfrm rot="16200000" flipV="1">
            <a:off x="11159530" y="3924514"/>
            <a:ext cx="2096965" cy="887118"/>
          </a:xfrm>
          <a:prstGeom prst="bentConnector3">
            <a:avLst>
              <a:gd name="adj1" fmla="val 9966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376" name="Rectangle 375">
            <a:extLst>
              <a:ext uri="{FF2B5EF4-FFF2-40B4-BE49-F238E27FC236}">
                <a16:creationId xmlns:a16="http://schemas.microsoft.com/office/drawing/2014/main" id="{2D086960-405B-3135-0A1B-4A7FC290B7AF}"/>
              </a:ext>
            </a:extLst>
          </p:cNvPr>
          <p:cNvSpPr/>
          <p:nvPr/>
        </p:nvSpPr>
        <p:spPr>
          <a:xfrm>
            <a:off x="6411907" y="1081646"/>
            <a:ext cx="637304" cy="369332"/>
          </a:xfrm>
          <a:prstGeom prst="rect">
            <a:avLst/>
          </a:prstGeom>
          <a:solidFill>
            <a:srgbClr val="FFFFCC"/>
          </a:solidFill>
          <a:ln w="12700">
            <a:solidFill>
              <a:schemeClr val="tx1"/>
            </a:solidFill>
            <a:miter lim="800000"/>
            <a:headEnd/>
            <a:tailEnd/>
          </a:ln>
        </p:spPr>
        <p:txBody>
          <a:bodyPr wrap="square">
            <a:spAutoFit/>
          </a:bodyPr>
          <a:lstStyle/>
          <a:p>
            <a:pPr algn="ctr"/>
            <a:r>
              <a:rPr lang="en-GB" i="1" dirty="0">
                <a:solidFill>
                  <a:schemeClr val="tx1"/>
                </a:solidFill>
                <a:latin typeface="Cambria Math" panose="02040503050406030204" pitchFamily="18" charset="0"/>
                <a:cs typeface="Arial" panose="020B0604020202020204" pitchFamily="34" charset="0"/>
              </a:rPr>
              <a:t>0-1</a:t>
            </a:r>
            <a:endParaRPr lang="en-US" i="1" dirty="0">
              <a:solidFill>
                <a:schemeClr val="tx1"/>
              </a:solidFill>
              <a:latin typeface="Cambria Math" panose="02040503050406030204" pitchFamily="18" charset="0"/>
              <a:cs typeface="Arial" panose="020B0604020202020204" pitchFamily="34" charset="0"/>
            </a:endParaRPr>
          </a:p>
        </p:txBody>
      </p:sp>
      <p:sp>
        <p:nvSpPr>
          <p:cNvPr id="377" name="Rectangle 376">
            <a:extLst>
              <a:ext uri="{FF2B5EF4-FFF2-40B4-BE49-F238E27FC236}">
                <a16:creationId xmlns:a16="http://schemas.microsoft.com/office/drawing/2014/main" id="{E349662C-4261-F900-D5B2-E1A2E968F369}"/>
              </a:ext>
            </a:extLst>
          </p:cNvPr>
          <p:cNvSpPr/>
          <p:nvPr/>
        </p:nvSpPr>
        <p:spPr>
          <a:xfrm>
            <a:off x="6372441" y="2457415"/>
            <a:ext cx="637304" cy="369332"/>
          </a:xfrm>
          <a:prstGeom prst="rect">
            <a:avLst/>
          </a:prstGeom>
          <a:solidFill>
            <a:srgbClr val="FFFFCC"/>
          </a:solidFill>
          <a:ln w="12700">
            <a:solidFill>
              <a:schemeClr val="tx1"/>
            </a:solidFill>
            <a:miter lim="800000"/>
            <a:headEnd/>
            <a:tailEnd/>
          </a:ln>
        </p:spPr>
        <p:txBody>
          <a:bodyPr wrap="square">
            <a:spAutoFit/>
          </a:bodyPr>
          <a:lstStyle/>
          <a:p>
            <a:pPr algn="ctr"/>
            <a:r>
              <a:rPr lang="en-GB" i="1" dirty="0">
                <a:solidFill>
                  <a:schemeClr val="tx1"/>
                </a:solidFill>
                <a:latin typeface="Cambria Math" panose="02040503050406030204" pitchFamily="18" charset="0"/>
                <a:cs typeface="Arial" panose="020B0604020202020204" pitchFamily="34" charset="0"/>
              </a:rPr>
              <a:t>0-1</a:t>
            </a:r>
            <a:endParaRPr lang="en-US" i="1" dirty="0">
              <a:solidFill>
                <a:schemeClr val="tx1"/>
              </a:solidFill>
              <a:latin typeface="Cambria Math" panose="02040503050406030204" pitchFamily="18" charset="0"/>
              <a:cs typeface="Arial" panose="020B0604020202020204" pitchFamily="34" charset="0"/>
            </a:endParaRPr>
          </a:p>
        </p:txBody>
      </p:sp>
      <p:grpSp>
        <p:nvGrpSpPr>
          <p:cNvPr id="378" name="Group 377">
            <a:extLst>
              <a:ext uri="{FF2B5EF4-FFF2-40B4-BE49-F238E27FC236}">
                <a16:creationId xmlns:a16="http://schemas.microsoft.com/office/drawing/2014/main" id="{3DDCE2DE-A76C-A050-8166-9C14CE9E44E0}"/>
              </a:ext>
            </a:extLst>
          </p:cNvPr>
          <p:cNvGrpSpPr/>
          <p:nvPr/>
        </p:nvGrpSpPr>
        <p:grpSpPr>
          <a:xfrm>
            <a:off x="7492410" y="2410694"/>
            <a:ext cx="457200" cy="457200"/>
            <a:chOff x="7438744" y="1933406"/>
            <a:chExt cx="457200" cy="457200"/>
          </a:xfrm>
        </p:grpSpPr>
        <p:sp>
          <p:nvSpPr>
            <p:cNvPr id="379" name="AutoShape 9">
              <a:extLst>
                <a:ext uri="{FF2B5EF4-FFF2-40B4-BE49-F238E27FC236}">
                  <a16:creationId xmlns:a16="http://schemas.microsoft.com/office/drawing/2014/main" id="{EFF86F4A-E896-93D3-5CCD-D378FC7EBDDB}"/>
                </a:ext>
              </a:extLst>
            </p:cNvPr>
            <p:cNvSpPr>
              <a:spLocks noChangeArrowheads="1"/>
            </p:cNvSpPr>
            <p:nvPr/>
          </p:nvSpPr>
          <p:spPr bwMode="auto">
            <a:xfrm>
              <a:off x="7438744" y="1933406"/>
              <a:ext cx="457200" cy="457200"/>
            </a:xfrm>
            <a:prstGeom prst="flowChartSummingJunction">
              <a:avLst/>
            </a:prstGeom>
            <a:solidFill>
              <a:srgbClr val="FFFFCC"/>
            </a:solidFill>
            <a:ln w="9525" cap="rnd">
              <a:solidFill>
                <a:srgbClr val="000000"/>
              </a:solidFill>
              <a:round/>
              <a:headEnd/>
              <a:tailEnd/>
            </a:ln>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endParaRPr>
            </a:p>
          </p:txBody>
        </p:sp>
        <p:sp>
          <p:nvSpPr>
            <p:cNvPr id="380" name="Rectangle 379">
              <a:extLst>
                <a:ext uri="{FF2B5EF4-FFF2-40B4-BE49-F238E27FC236}">
                  <a16:creationId xmlns:a16="http://schemas.microsoft.com/office/drawing/2014/main" id="{F7887624-D28F-C862-F04E-54E9CFBBD79B}"/>
                </a:ext>
              </a:extLst>
            </p:cNvPr>
            <p:cNvSpPr>
              <a:spLocks noChangeArrowheads="1"/>
            </p:cNvSpPr>
            <p:nvPr/>
          </p:nvSpPr>
          <p:spPr bwMode="auto">
            <a:xfrm>
              <a:off x="7644484" y="2124541"/>
              <a:ext cx="65" cy="246221"/>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endParaRPr>
            </a:p>
          </p:txBody>
        </p:sp>
      </p:grpSp>
      <p:cxnSp>
        <p:nvCxnSpPr>
          <p:cNvPr id="381" name="Connector: Elbow 380">
            <a:extLst>
              <a:ext uri="{FF2B5EF4-FFF2-40B4-BE49-F238E27FC236}">
                <a16:creationId xmlns:a16="http://schemas.microsoft.com/office/drawing/2014/main" id="{35231E3D-8425-5984-1C3B-353EF9393AAA}"/>
              </a:ext>
            </a:extLst>
          </p:cNvPr>
          <p:cNvCxnSpPr>
            <a:stCxn id="376" idx="3"/>
            <a:endCxn id="379" idx="1"/>
          </p:cNvCxnSpPr>
          <p:nvPr/>
        </p:nvCxnSpPr>
        <p:spPr>
          <a:xfrm>
            <a:off x="7049211" y="1266312"/>
            <a:ext cx="510154" cy="1211337"/>
          </a:xfrm>
          <a:prstGeom prst="bentConnector2">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82" name="Connector: Elbow 381">
            <a:extLst>
              <a:ext uri="{FF2B5EF4-FFF2-40B4-BE49-F238E27FC236}">
                <a16:creationId xmlns:a16="http://schemas.microsoft.com/office/drawing/2014/main" id="{48A207C0-4A3E-9F95-1FB2-1BDA82FB0480}"/>
              </a:ext>
            </a:extLst>
          </p:cNvPr>
          <p:cNvCxnSpPr>
            <a:stCxn id="377" idx="3"/>
            <a:endCxn id="379" idx="2"/>
          </p:cNvCxnSpPr>
          <p:nvPr/>
        </p:nvCxnSpPr>
        <p:spPr>
          <a:xfrm flipV="1">
            <a:off x="7009745" y="2639294"/>
            <a:ext cx="482665" cy="2787"/>
          </a:xfrm>
          <a:prstGeom prst="bentConnector3">
            <a:avLst>
              <a:gd name="adj1" fmla="val 50000"/>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83" name="Connector: Elbow 382">
            <a:extLst>
              <a:ext uri="{FF2B5EF4-FFF2-40B4-BE49-F238E27FC236}">
                <a16:creationId xmlns:a16="http://schemas.microsoft.com/office/drawing/2014/main" id="{0AC29BD4-E656-FFF5-AB44-1854AB62BD74}"/>
              </a:ext>
            </a:extLst>
          </p:cNvPr>
          <p:cNvCxnSpPr>
            <a:stCxn id="339" idx="3"/>
            <a:endCxn id="379" idx="7"/>
          </p:cNvCxnSpPr>
          <p:nvPr/>
        </p:nvCxnSpPr>
        <p:spPr>
          <a:xfrm>
            <a:off x="1536536" y="129939"/>
            <a:ext cx="6346119" cy="2347710"/>
          </a:xfrm>
          <a:prstGeom prst="bentConnector2">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84" name="Rectangle 6">
            <a:extLst>
              <a:ext uri="{FF2B5EF4-FFF2-40B4-BE49-F238E27FC236}">
                <a16:creationId xmlns:a16="http://schemas.microsoft.com/office/drawing/2014/main" id="{41CA24EE-DBBE-7BF3-3353-AE3763886D6C}"/>
              </a:ext>
            </a:extLst>
          </p:cNvPr>
          <p:cNvSpPr>
            <a:spLocks noChangeArrowheads="1"/>
          </p:cNvSpPr>
          <p:nvPr/>
        </p:nvSpPr>
        <p:spPr bwMode="auto">
          <a:xfrm>
            <a:off x="6352931" y="818724"/>
            <a:ext cx="115416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latin typeface="Times New Roman" panose="02020603050405020304" pitchFamily="18" charset="0"/>
                <a:cs typeface="Times New Roman" panose="02020603050405020304" pitchFamily="18" charset="0"/>
              </a:rPr>
              <a:t>normalization</a:t>
            </a:r>
            <a:endParaRPr lang="en-US" sz="1600" b="0" i="1" dirty="0">
              <a:latin typeface="Times New Roman" panose="02020603050405020304" pitchFamily="18" charset="0"/>
              <a:cs typeface="Times New Roman" panose="02020603050405020304" pitchFamily="18" charset="0"/>
            </a:endParaRPr>
          </a:p>
        </p:txBody>
      </p:sp>
      <p:sp>
        <p:nvSpPr>
          <p:cNvPr id="385" name="Rectangle 6">
            <a:extLst>
              <a:ext uri="{FF2B5EF4-FFF2-40B4-BE49-F238E27FC236}">
                <a16:creationId xmlns:a16="http://schemas.microsoft.com/office/drawing/2014/main" id="{6860F624-46C8-856A-6795-DB2B21FA6D70}"/>
              </a:ext>
            </a:extLst>
          </p:cNvPr>
          <p:cNvSpPr>
            <a:spLocks noChangeArrowheads="1"/>
          </p:cNvSpPr>
          <p:nvPr/>
        </p:nvSpPr>
        <p:spPr bwMode="auto">
          <a:xfrm>
            <a:off x="6233651" y="2183721"/>
            <a:ext cx="118782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latin typeface="Times New Roman" panose="02020603050405020304" pitchFamily="18" charset="0"/>
                <a:cs typeface="Times New Roman" panose="02020603050405020304" pitchFamily="18" charset="0"/>
              </a:rPr>
              <a:t>normalization</a:t>
            </a:r>
            <a:endParaRPr lang="en-US" sz="1600" b="0" i="1" dirty="0">
              <a:latin typeface="Times New Roman" panose="02020603050405020304" pitchFamily="18" charset="0"/>
              <a:cs typeface="Times New Roman" panose="02020603050405020304" pitchFamily="18" charset="0"/>
            </a:endParaRPr>
          </a:p>
        </p:txBody>
      </p:sp>
      <p:sp>
        <p:nvSpPr>
          <p:cNvPr id="386" name="Oval 385">
            <a:extLst>
              <a:ext uri="{FF2B5EF4-FFF2-40B4-BE49-F238E27FC236}">
                <a16:creationId xmlns:a16="http://schemas.microsoft.com/office/drawing/2014/main" id="{59FBA084-E477-4D86-2D6C-599134E624A6}"/>
              </a:ext>
            </a:extLst>
          </p:cNvPr>
          <p:cNvSpPr/>
          <p:nvPr/>
        </p:nvSpPr>
        <p:spPr>
          <a:xfrm>
            <a:off x="1866162" y="5123270"/>
            <a:ext cx="50708"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a:extLst>
              <a:ext uri="{FF2B5EF4-FFF2-40B4-BE49-F238E27FC236}">
                <a16:creationId xmlns:a16="http://schemas.microsoft.com/office/drawing/2014/main" id="{7C44F8A6-4522-74A1-C6DE-C666DC037BDB}"/>
              </a:ext>
            </a:extLst>
          </p:cNvPr>
          <p:cNvSpPr/>
          <p:nvPr/>
        </p:nvSpPr>
        <p:spPr>
          <a:xfrm>
            <a:off x="10837442" y="4810342"/>
            <a:ext cx="50708"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17629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D6735-6FA7-06B6-32E6-0F0ED53E1067}"/>
              </a:ext>
            </a:extLst>
          </p:cNvPr>
          <p:cNvSpPr>
            <a:spLocks noGrp="1"/>
          </p:cNvSpPr>
          <p:nvPr>
            <p:ph type="title"/>
          </p:nvPr>
        </p:nvSpPr>
        <p:spPr>
          <a:xfrm>
            <a:off x="-3429000" y="-1113155"/>
            <a:ext cx="10515600" cy="1325563"/>
          </a:xfrm>
        </p:spPr>
        <p:txBody>
          <a:bodyPr/>
          <a:lstStyle/>
          <a:p>
            <a:r>
              <a:rPr lang="en-GB" dirty="0"/>
              <a:t>Firmware Block Diagram</a:t>
            </a:r>
            <a:endParaRPr lang="en-US" dirty="0"/>
          </a:p>
        </p:txBody>
      </p:sp>
      <p:pic>
        <p:nvPicPr>
          <p:cNvPr id="179" name="Picture 178">
            <a:extLst>
              <a:ext uri="{FF2B5EF4-FFF2-40B4-BE49-F238E27FC236}">
                <a16:creationId xmlns:a16="http://schemas.microsoft.com/office/drawing/2014/main" id="{E00629E0-4A44-5E79-F1B7-D730F51D0D2F}"/>
              </a:ext>
            </a:extLst>
          </p:cNvPr>
          <p:cNvPicPr>
            <a:picLocks noChangeAspect="1"/>
          </p:cNvPicPr>
          <p:nvPr/>
        </p:nvPicPr>
        <p:blipFill>
          <a:blip r:embed="rId2"/>
          <a:stretch>
            <a:fillRect/>
          </a:stretch>
        </p:blipFill>
        <p:spPr>
          <a:xfrm>
            <a:off x="235433" y="0"/>
            <a:ext cx="11721133" cy="6858000"/>
          </a:xfrm>
          <a:prstGeom prst="rect">
            <a:avLst/>
          </a:prstGeom>
        </p:spPr>
      </p:pic>
    </p:spTree>
    <p:extLst>
      <p:ext uri="{BB962C8B-B14F-4D97-AF65-F5344CB8AC3E}">
        <p14:creationId xmlns:p14="http://schemas.microsoft.com/office/powerpoint/2010/main" val="28991906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C8DBD0-CAC4-9D62-EFD2-292F601C590D}"/>
              </a:ext>
            </a:extLst>
          </p:cNvPr>
          <p:cNvPicPr>
            <a:picLocks noChangeAspect="1"/>
          </p:cNvPicPr>
          <p:nvPr/>
        </p:nvPicPr>
        <p:blipFill>
          <a:blip r:embed="rId2"/>
          <a:stretch>
            <a:fillRect/>
          </a:stretch>
        </p:blipFill>
        <p:spPr>
          <a:xfrm>
            <a:off x="245769" y="0"/>
            <a:ext cx="11700461" cy="6858000"/>
          </a:xfrm>
          <a:prstGeom prst="rect">
            <a:avLst/>
          </a:prstGeom>
        </p:spPr>
      </p:pic>
    </p:spTree>
    <p:extLst>
      <p:ext uri="{BB962C8B-B14F-4D97-AF65-F5344CB8AC3E}">
        <p14:creationId xmlns:p14="http://schemas.microsoft.com/office/powerpoint/2010/main" val="5248470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9370F-13F3-C71D-5AFA-21BEF0A0B1D2}"/>
              </a:ext>
            </a:extLst>
          </p:cNvPr>
          <p:cNvSpPr>
            <a:spLocks noGrp="1"/>
          </p:cNvSpPr>
          <p:nvPr>
            <p:ph type="title"/>
          </p:nvPr>
        </p:nvSpPr>
        <p:spPr/>
        <p:txBody>
          <a:bodyPr/>
          <a:lstStyle/>
          <a:p>
            <a:r>
              <a:rPr lang="en-GB" dirty="0"/>
              <a:t>MCC PWM1</a:t>
            </a:r>
            <a:endParaRPr lang="en-US" dirty="0"/>
          </a:p>
        </p:txBody>
      </p:sp>
      <p:pic>
        <p:nvPicPr>
          <p:cNvPr id="5" name="Picture 4">
            <a:extLst>
              <a:ext uri="{FF2B5EF4-FFF2-40B4-BE49-F238E27FC236}">
                <a16:creationId xmlns:a16="http://schemas.microsoft.com/office/drawing/2014/main" id="{E4845D41-AABA-FCF6-7BC2-B541699A7D6E}"/>
              </a:ext>
            </a:extLst>
          </p:cNvPr>
          <p:cNvPicPr>
            <a:picLocks noChangeAspect="1"/>
          </p:cNvPicPr>
          <p:nvPr/>
        </p:nvPicPr>
        <p:blipFill>
          <a:blip r:embed="rId2"/>
          <a:stretch>
            <a:fillRect/>
          </a:stretch>
        </p:blipFill>
        <p:spPr>
          <a:xfrm>
            <a:off x="838200" y="1964849"/>
            <a:ext cx="5326926" cy="4072890"/>
          </a:xfrm>
          <a:prstGeom prst="rect">
            <a:avLst/>
          </a:prstGeom>
        </p:spPr>
      </p:pic>
      <p:pic>
        <p:nvPicPr>
          <p:cNvPr id="7" name="Picture 6">
            <a:extLst>
              <a:ext uri="{FF2B5EF4-FFF2-40B4-BE49-F238E27FC236}">
                <a16:creationId xmlns:a16="http://schemas.microsoft.com/office/drawing/2014/main" id="{A352271E-AACB-4671-5AB5-0E4B8EB3C302}"/>
              </a:ext>
            </a:extLst>
          </p:cNvPr>
          <p:cNvPicPr>
            <a:picLocks noChangeAspect="1"/>
          </p:cNvPicPr>
          <p:nvPr/>
        </p:nvPicPr>
        <p:blipFill>
          <a:blip r:embed="rId3"/>
          <a:stretch>
            <a:fillRect/>
          </a:stretch>
        </p:blipFill>
        <p:spPr>
          <a:xfrm>
            <a:off x="6267008" y="2308978"/>
            <a:ext cx="4984910" cy="3108596"/>
          </a:xfrm>
          <a:prstGeom prst="rect">
            <a:avLst/>
          </a:prstGeom>
        </p:spPr>
      </p:pic>
    </p:spTree>
    <p:extLst>
      <p:ext uri="{BB962C8B-B14F-4D97-AF65-F5344CB8AC3E}">
        <p14:creationId xmlns:p14="http://schemas.microsoft.com/office/powerpoint/2010/main" val="2678132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155DBB7-0D5C-3421-9AA7-203AEE7E1C33}"/>
              </a:ext>
            </a:extLst>
          </p:cNvPr>
          <p:cNvGraphicFramePr>
            <a:graphicFrameLocks noGrp="1"/>
          </p:cNvGraphicFramePr>
          <p:nvPr>
            <p:extLst>
              <p:ext uri="{D42A27DB-BD31-4B8C-83A1-F6EECF244321}">
                <p14:modId xmlns:p14="http://schemas.microsoft.com/office/powerpoint/2010/main" val="3638546555"/>
              </p:ext>
            </p:extLst>
          </p:nvPr>
        </p:nvGraphicFramePr>
        <p:xfrm>
          <a:off x="266218" y="719666"/>
          <a:ext cx="9893780" cy="4211320"/>
        </p:xfrm>
        <a:graphic>
          <a:graphicData uri="http://schemas.openxmlformats.org/drawingml/2006/table">
            <a:tbl>
              <a:tblPr firstRow="1" bandRow="1">
                <a:tableStyleId>{5C22544A-7EE6-4342-B048-85BDC9FD1C3A}</a:tableStyleId>
              </a:tblPr>
              <a:tblGrid>
                <a:gridCol w="2604304">
                  <a:extLst>
                    <a:ext uri="{9D8B030D-6E8A-4147-A177-3AD203B41FA5}">
                      <a16:colId xmlns:a16="http://schemas.microsoft.com/office/drawing/2014/main" val="1486449579"/>
                    </a:ext>
                  </a:extLst>
                </a:gridCol>
                <a:gridCol w="2141316">
                  <a:extLst>
                    <a:ext uri="{9D8B030D-6E8A-4147-A177-3AD203B41FA5}">
                      <a16:colId xmlns:a16="http://schemas.microsoft.com/office/drawing/2014/main" val="4263298968"/>
                    </a:ext>
                  </a:extLst>
                </a:gridCol>
                <a:gridCol w="1921397">
                  <a:extLst>
                    <a:ext uri="{9D8B030D-6E8A-4147-A177-3AD203B41FA5}">
                      <a16:colId xmlns:a16="http://schemas.microsoft.com/office/drawing/2014/main" val="1043161340"/>
                    </a:ext>
                  </a:extLst>
                </a:gridCol>
                <a:gridCol w="1770927">
                  <a:extLst>
                    <a:ext uri="{9D8B030D-6E8A-4147-A177-3AD203B41FA5}">
                      <a16:colId xmlns:a16="http://schemas.microsoft.com/office/drawing/2014/main" val="4084594107"/>
                    </a:ext>
                  </a:extLst>
                </a:gridCol>
                <a:gridCol w="1455836">
                  <a:extLst>
                    <a:ext uri="{9D8B030D-6E8A-4147-A177-3AD203B41FA5}">
                      <a16:colId xmlns:a16="http://schemas.microsoft.com/office/drawing/2014/main" val="2192037805"/>
                    </a:ext>
                  </a:extLst>
                </a:gridCol>
              </a:tblGrid>
              <a:tr h="370840">
                <a:tc>
                  <a:txBody>
                    <a:bodyPr/>
                    <a:lstStyle/>
                    <a:p>
                      <a:pPr algn="ctr"/>
                      <a:r>
                        <a:rPr lang="en-GB" dirty="0"/>
                        <a:t>Fault</a:t>
                      </a:r>
                      <a:endParaRPr lang="en-US" dirty="0"/>
                    </a:p>
                  </a:txBody>
                  <a:tcPr/>
                </a:tc>
                <a:tc>
                  <a:txBody>
                    <a:bodyPr/>
                    <a:lstStyle/>
                    <a:p>
                      <a:pPr algn="ctr"/>
                      <a:r>
                        <a:rPr lang="en-GB" dirty="0"/>
                        <a:t>Trigger Threshold</a:t>
                      </a:r>
                      <a:endParaRPr lang="en-US" dirty="0"/>
                    </a:p>
                  </a:txBody>
                  <a:tcPr/>
                </a:tc>
                <a:tc>
                  <a:txBody>
                    <a:bodyPr/>
                    <a:lstStyle/>
                    <a:p>
                      <a:pPr algn="ctr"/>
                      <a:r>
                        <a:rPr lang="en-GB" dirty="0"/>
                        <a:t>Clear Threshold</a:t>
                      </a:r>
                      <a:endParaRPr lang="en-US" dirty="0"/>
                    </a:p>
                  </a:txBody>
                  <a:tcPr/>
                </a:tc>
                <a:tc>
                  <a:txBody>
                    <a:bodyPr/>
                    <a:lstStyle/>
                    <a:p>
                      <a:pPr algn="ctr"/>
                      <a:r>
                        <a:rPr lang="en-GB" dirty="0"/>
                        <a:t>Blanking Time</a:t>
                      </a:r>
                      <a:endParaRPr lang="en-US" dirty="0"/>
                    </a:p>
                  </a:txBody>
                  <a:tcPr/>
                </a:tc>
                <a:tc>
                  <a:txBody>
                    <a:bodyPr/>
                    <a:lstStyle/>
                    <a:p>
                      <a:pPr algn="ctr"/>
                      <a:r>
                        <a:rPr lang="en-GB" dirty="0"/>
                        <a:t>Clear Time</a:t>
                      </a:r>
                      <a:endParaRPr lang="en-US" dirty="0"/>
                    </a:p>
                  </a:txBody>
                  <a:tcPr/>
                </a:tc>
                <a:extLst>
                  <a:ext uri="{0D108BD9-81ED-4DB2-BD59-A6C34878D82A}">
                    <a16:rowId xmlns:a16="http://schemas.microsoft.com/office/drawing/2014/main" val="2342958975"/>
                  </a:ext>
                </a:extLst>
              </a:tr>
              <a:tr h="370840">
                <a:tc>
                  <a:txBody>
                    <a:bodyPr/>
                    <a:lstStyle/>
                    <a:p>
                      <a:r>
                        <a:rPr lang="en-GB" dirty="0"/>
                        <a:t>Input Over Voltage Protection </a:t>
                      </a:r>
                      <a:endParaRPr lang="en-US" dirty="0"/>
                    </a:p>
                  </a:txBody>
                  <a:tcPr/>
                </a:tc>
                <a:tc>
                  <a:txBody>
                    <a:bodyPr/>
                    <a:lstStyle/>
                    <a:p>
                      <a:pPr algn="ctr"/>
                      <a:r>
                        <a:rPr lang="en-GB" dirty="0"/>
                        <a:t>700V</a:t>
                      </a:r>
                      <a:endParaRPr lang="en-US" dirty="0"/>
                    </a:p>
                  </a:txBody>
                  <a:tcPr/>
                </a:tc>
                <a:tc>
                  <a:txBody>
                    <a:bodyPr/>
                    <a:lstStyle/>
                    <a:p>
                      <a:pPr algn="ctr"/>
                      <a:r>
                        <a:rPr lang="en-GB" dirty="0"/>
                        <a:t>600V</a:t>
                      </a:r>
                      <a:endParaRPr lang="en-US" dirty="0"/>
                    </a:p>
                  </a:txBody>
                  <a:tcPr/>
                </a:tc>
                <a:tc>
                  <a:txBody>
                    <a:bodyPr/>
                    <a:lstStyle/>
                    <a:p>
                      <a:pPr algn="ctr"/>
                      <a:r>
                        <a:rPr lang="en-GB" dirty="0"/>
                        <a:t>0s</a:t>
                      </a:r>
                      <a:endParaRPr lang="en-US" dirty="0"/>
                    </a:p>
                  </a:txBody>
                  <a:tcPr/>
                </a:tc>
                <a:tc>
                  <a:txBody>
                    <a:bodyPr/>
                    <a:lstStyle/>
                    <a:p>
                      <a:pPr algn="ctr"/>
                      <a:r>
                        <a:rPr lang="en-GB" dirty="0"/>
                        <a:t>0s</a:t>
                      </a:r>
                    </a:p>
                    <a:p>
                      <a:pPr algn="ctr"/>
                      <a:endParaRPr lang="en-US" dirty="0"/>
                    </a:p>
                  </a:txBody>
                  <a:tcPr/>
                </a:tc>
                <a:extLst>
                  <a:ext uri="{0D108BD9-81ED-4DB2-BD59-A6C34878D82A}">
                    <a16:rowId xmlns:a16="http://schemas.microsoft.com/office/drawing/2014/main" val="560132675"/>
                  </a:ext>
                </a:extLst>
              </a:tr>
              <a:tr h="370840">
                <a:tc>
                  <a:txBody>
                    <a:bodyPr/>
                    <a:lstStyle/>
                    <a:p>
                      <a:r>
                        <a:rPr lang="en-GB" dirty="0"/>
                        <a:t>Output Over Voltage Protection</a:t>
                      </a:r>
                      <a:endParaRPr lang="en-US" dirty="0"/>
                    </a:p>
                  </a:txBody>
                  <a:tcPr/>
                </a:tc>
                <a:tc>
                  <a:txBody>
                    <a:bodyPr/>
                    <a:lstStyle/>
                    <a:p>
                      <a:pPr algn="ctr"/>
                      <a:r>
                        <a:rPr lang="en-GB" dirty="0"/>
                        <a:t>490V</a:t>
                      </a:r>
                      <a:endParaRPr lang="en-US" dirty="0"/>
                    </a:p>
                  </a:txBody>
                  <a:tcPr/>
                </a:tc>
                <a:tc>
                  <a:txBody>
                    <a:bodyPr/>
                    <a:lstStyle/>
                    <a:p>
                      <a:pPr algn="ctr"/>
                      <a:r>
                        <a:rPr lang="en-GB" dirty="0"/>
                        <a:t>20V</a:t>
                      </a:r>
                      <a:endParaRPr lang="en-US" dirty="0"/>
                    </a:p>
                  </a:txBody>
                  <a:tcPr/>
                </a:tc>
                <a:tc>
                  <a:txBody>
                    <a:bodyPr/>
                    <a:lstStyle/>
                    <a:p>
                      <a:pPr algn="ctr"/>
                      <a:r>
                        <a:rPr lang="en-GB" dirty="0"/>
                        <a:t>1ms</a:t>
                      </a:r>
                      <a:endParaRPr lang="en-US" dirty="0"/>
                    </a:p>
                  </a:txBody>
                  <a:tcPr/>
                </a:tc>
                <a:tc>
                  <a:txBody>
                    <a:bodyPr/>
                    <a:lstStyle/>
                    <a:p>
                      <a:pPr algn="ctr"/>
                      <a:r>
                        <a:rPr lang="en-GB" dirty="0"/>
                        <a:t>10ms</a:t>
                      </a:r>
                      <a:endParaRPr lang="en-US" dirty="0"/>
                    </a:p>
                  </a:txBody>
                  <a:tcPr/>
                </a:tc>
                <a:extLst>
                  <a:ext uri="{0D108BD9-81ED-4DB2-BD59-A6C34878D82A}">
                    <a16:rowId xmlns:a16="http://schemas.microsoft.com/office/drawing/2014/main" val="4111122859"/>
                  </a:ext>
                </a:extLst>
              </a:tr>
              <a:tr h="370840">
                <a:tc>
                  <a:txBody>
                    <a:bodyPr/>
                    <a:lstStyle/>
                    <a:p>
                      <a:r>
                        <a:rPr lang="en-GB" dirty="0"/>
                        <a:t>Primary Over Current Protection</a:t>
                      </a:r>
                      <a:endParaRPr lang="en-US" dirty="0"/>
                    </a:p>
                  </a:txBody>
                  <a:tcPr/>
                </a:tc>
                <a:tc>
                  <a:txBody>
                    <a:bodyPr/>
                    <a:lstStyle/>
                    <a:p>
                      <a:pPr algn="ctr"/>
                      <a:r>
                        <a:rPr lang="en-GB" dirty="0"/>
                        <a:t>39A</a:t>
                      </a:r>
                      <a:endParaRPr lang="en-US" dirty="0"/>
                    </a:p>
                  </a:txBody>
                  <a:tcPr/>
                </a:tc>
                <a:tc>
                  <a:txBody>
                    <a:bodyPr/>
                    <a:lstStyle/>
                    <a:p>
                      <a:pPr algn="ctr"/>
                      <a:r>
                        <a:rPr lang="en-GB" dirty="0"/>
                        <a:t>2A</a:t>
                      </a:r>
                      <a:endParaRPr lang="en-US" dirty="0"/>
                    </a:p>
                  </a:txBody>
                  <a:tcPr/>
                </a:tc>
                <a:tc>
                  <a:txBody>
                    <a:bodyPr/>
                    <a:lstStyle/>
                    <a:p>
                      <a:pPr algn="ctr"/>
                      <a:r>
                        <a:rPr lang="en-GB" dirty="0"/>
                        <a:t>50us</a:t>
                      </a:r>
                      <a:endParaRPr lang="en-US" dirty="0"/>
                    </a:p>
                  </a:txBody>
                  <a:tcPr/>
                </a:tc>
                <a:tc>
                  <a:txBody>
                    <a:bodyPr/>
                    <a:lstStyle/>
                    <a:p>
                      <a:pPr algn="ctr"/>
                      <a:r>
                        <a:rPr lang="en-GB" dirty="0"/>
                        <a:t>0s</a:t>
                      </a:r>
                      <a:endParaRPr lang="en-US" dirty="0"/>
                    </a:p>
                  </a:txBody>
                  <a:tcPr/>
                </a:tc>
                <a:extLst>
                  <a:ext uri="{0D108BD9-81ED-4DB2-BD59-A6C34878D82A}">
                    <a16:rowId xmlns:a16="http://schemas.microsoft.com/office/drawing/2014/main" val="3498336771"/>
                  </a:ext>
                </a:extLst>
              </a:tr>
              <a:tr h="370840">
                <a:tc>
                  <a:txBody>
                    <a:bodyPr/>
                    <a:lstStyle/>
                    <a:p>
                      <a:r>
                        <a:rPr lang="en-GB" dirty="0"/>
                        <a:t>Secondary Over Current Protection</a:t>
                      </a:r>
                      <a:endParaRPr lang="en-US" dirty="0"/>
                    </a:p>
                  </a:txBody>
                  <a:tcPr/>
                </a:tc>
                <a:tc>
                  <a:txBody>
                    <a:bodyPr/>
                    <a:lstStyle/>
                    <a:p>
                      <a:pPr algn="ctr"/>
                      <a:r>
                        <a:rPr lang="en-GB" dirty="0"/>
                        <a:t>49A</a:t>
                      </a:r>
                      <a:endParaRPr lang="en-US" dirty="0"/>
                    </a:p>
                  </a:txBody>
                  <a:tcPr/>
                </a:tc>
                <a:tc>
                  <a:txBody>
                    <a:bodyPr/>
                    <a:lstStyle/>
                    <a:p>
                      <a:pPr algn="ctr"/>
                      <a:r>
                        <a:rPr lang="en-GB" dirty="0"/>
                        <a:t>2A</a:t>
                      </a:r>
                      <a:endParaRPr lang="en-US" dirty="0"/>
                    </a:p>
                  </a:txBody>
                  <a:tcPr/>
                </a:tc>
                <a:tc>
                  <a:txBody>
                    <a:bodyPr/>
                    <a:lstStyle/>
                    <a:p>
                      <a:pPr algn="ctr"/>
                      <a:r>
                        <a:rPr lang="en-GB" dirty="0"/>
                        <a:t>50us</a:t>
                      </a:r>
                      <a:endParaRPr lang="en-US" dirty="0"/>
                    </a:p>
                  </a:txBody>
                  <a:tcPr/>
                </a:tc>
                <a:tc>
                  <a:txBody>
                    <a:bodyPr/>
                    <a:lstStyle/>
                    <a:p>
                      <a:pPr algn="ctr"/>
                      <a:r>
                        <a:rPr lang="en-GB" dirty="0"/>
                        <a:t>0s</a:t>
                      </a:r>
                      <a:endParaRPr lang="en-US" dirty="0"/>
                    </a:p>
                  </a:txBody>
                  <a:tcPr/>
                </a:tc>
                <a:extLst>
                  <a:ext uri="{0D108BD9-81ED-4DB2-BD59-A6C34878D82A}">
                    <a16:rowId xmlns:a16="http://schemas.microsoft.com/office/drawing/2014/main" val="1520675508"/>
                  </a:ext>
                </a:extLst>
              </a:tr>
              <a:tr h="370840">
                <a:tc>
                  <a:txBody>
                    <a:bodyPr/>
                    <a:lstStyle/>
                    <a:p>
                      <a:r>
                        <a:rPr lang="en-GB" dirty="0"/>
                        <a:t>Over Temperature Protection</a:t>
                      </a:r>
                      <a:endParaRPr lang="en-US" dirty="0"/>
                    </a:p>
                  </a:txBody>
                  <a:tcPr/>
                </a:tc>
                <a:tc>
                  <a:txBody>
                    <a:bodyPr/>
                    <a:lstStyle/>
                    <a:p>
                      <a:pPr algn="ctr"/>
                      <a:r>
                        <a:rPr lang="en-GB" dirty="0"/>
                        <a:t>80˚C</a:t>
                      </a:r>
                      <a:endParaRPr lang="en-US" dirty="0"/>
                    </a:p>
                  </a:txBody>
                  <a:tcPr/>
                </a:tc>
                <a:tc>
                  <a:txBody>
                    <a:bodyPr/>
                    <a:lstStyle/>
                    <a:p>
                      <a:pPr algn="ctr"/>
                      <a:r>
                        <a:rPr lang="en-GB" dirty="0"/>
                        <a:t>75˚C</a:t>
                      </a:r>
                      <a:endParaRPr lang="en-US" dirty="0"/>
                    </a:p>
                  </a:txBody>
                  <a:tcPr/>
                </a:tc>
                <a:tc>
                  <a:txBody>
                    <a:bodyPr/>
                    <a:lstStyle/>
                    <a:p>
                      <a:pPr algn="ctr"/>
                      <a:r>
                        <a:rPr lang="en-GB" dirty="0"/>
                        <a:t>400ms</a:t>
                      </a:r>
                      <a:endParaRPr lang="en-US" dirty="0"/>
                    </a:p>
                  </a:txBody>
                  <a:tcPr/>
                </a:tc>
                <a:tc>
                  <a:txBody>
                    <a:bodyPr/>
                    <a:lstStyle/>
                    <a:p>
                      <a:pPr algn="ctr"/>
                      <a:r>
                        <a:rPr lang="en-GB" dirty="0"/>
                        <a:t>400ms</a:t>
                      </a:r>
                      <a:endParaRPr lang="en-US" dirty="0"/>
                    </a:p>
                  </a:txBody>
                  <a:tcPr/>
                </a:tc>
                <a:extLst>
                  <a:ext uri="{0D108BD9-81ED-4DB2-BD59-A6C34878D82A}">
                    <a16:rowId xmlns:a16="http://schemas.microsoft.com/office/drawing/2014/main" val="274737976"/>
                  </a:ext>
                </a:extLst>
              </a:tr>
              <a:tr h="370840">
                <a:tc>
                  <a:txBody>
                    <a:bodyPr/>
                    <a:lstStyle/>
                    <a:p>
                      <a:r>
                        <a:rPr lang="en-GB" dirty="0"/>
                        <a:t>5V Rail Under Voltage</a:t>
                      </a:r>
                    </a:p>
                    <a:p>
                      <a:r>
                        <a:rPr lang="en-GB" dirty="0"/>
                        <a:t>Protection </a:t>
                      </a:r>
                      <a:endParaRPr lang="en-US" dirty="0"/>
                    </a:p>
                  </a:txBody>
                  <a:tcPr/>
                </a:tc>
                <a:tc>
                  <a:txBody>
                    <a:bodyPr/>
                    <a:lstStyle/>
                    <a:p>
                      <a:pPr algn="ctr"/>
                      <a:r>
                        <a:rPr lang="en-GB" dirty="0"/>
                        <a:t>3.5V</a:t>
                      </a:r>
                      <a:endParaRPr lang="en-US" dirty="0"/>
                    </a:p>
                  </a:txBody>
                  <a:tcPr/>
                </a:tc>
                <a:tc>
                  <a:txBody>
                    <a:bodyPr/>
                    <a:lstStyle/>
                    <a:p>
                      <a:pPr algn="ctr"/>
                      <a:r>
                        <a:rPr lang="en-GB" dirty="0"/>
                        <a:t>3.8V</a:t>
                      </a:r>
                      <a:endParaRPr lang="en-US" dirty="0"/>
                    </a:p>
                  </a:txBody>
                  <a:tcPr/>
                </a:tc>
                <a:tc>
                  <a:txBody>
                    <a:bodyPr/>
                    <a:lstStyle/>
                    <a:p>
                      <a:pPr algn="ctr"/>
                      <a:r>
                        <a:rPr lang="en-GB" dirty="0"/>
                        <a:t>50us</a:t>
                      </a:r>
                      <a:endParaRPr lang="en-US" dirty="0"/>
                    </a:p>
                  </a:txBody>
                  <a:tcPr/>
                </a:tc>
                <a:tc>
                  <a:txBody>
                    <a:bodyPr/>
                    <a:lstStyle/>
                    <a:p>
                      <a:pPr algn="ctr"/>
                      <a:r>
                        <a:rPr lang="en-GB" dirty="0"/>
                        <a:t>0s</a:t>
                      </a:r>
                      <a:endParaRPr lang="en-US" dirty="0"/>
                    </a:p>
                  </a:txBody>
                  <a:tcPr/>
                </a:tc>
                <a:extLst>
                  <a:ext uri="{0D108BD9-81ED-4DB2-BD59-A6C34878D82A}">
                    <a16:rowId xmlns:a16="http://schemas.microsoft.com/office/drawing/2014/main" val="2597345517"/>
                  </a:ext>
                </a:extLst>
              </a:tr>
            </a:tbl>
          </a:graphicData>
        </a:graphic>
      </p:graphicFrame>
    </p:spTree>
    <p:extLst>
      <p:ext uri="{BB962C8B-B14F-4D97-AF65-F5344CB8AC3E}">
        <p14:creationId xmlns:p14="http://schemas.microsoft.com/office/powerpoint/2010/main" val="14268581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032A93C-FAA8-C059-FEAF-10074CE56055}"/>
              </a:ext>
            </a:extLst>
          </p:cNvPr>
          <p:cNvGrpSpPr/>
          <p:nvPr/>
        </p:nvGrpSpPr>
        <p:grpSpPr>
          <a:xfrm>
            <a:off x="-7981654" y="-867323"/>
            <a:ext cx="6200046" cy="9516493"/>
            <a:chOff x="-236220" y="-732125"/>
            <a:chExt cx="5757344" cy="9440920"/>
          </a:xfrm>
        </p:grpSpPr>
        <p:pic>
          <p:nvPicPr>
            <p:cNvPr id="5" name="Picture 4">
              <a:extLst>
                <a:ext uri="{FF2B5EF4-FFF2-40B4-BE49-F238E27FC236}">
                  <a16:creationId xmlns:a16="http://schemas.microsoft.com/office/drawing/2014/main" id="{6AD6E521-831A-B8BD-DDA1-442EEE5A14BD}"/>
                </a:ext>
              </a:extLst>
            </p:cNvPr>
            <p:cNvPicPr>
              <a:picLocks noChangeAspect="1"/>
            </p:cNvPicPr>
            <p:nvPr/>
          </p:nvPicPr>
          <p:blipFill>
            <a:blip r:embed="rId2"/>
            <a:srcRect l="950" t="3074" r="3024"/>
            <a:stretch/>
          </p:blipFill>
          <p:spPr>
            <a:xfrm>
              <a:off x="-236220" y="-732125"/>
              <a:ext cx="5757344" cy="6647148"/>
            </a:xfrm>
            <a:prstGeom prst="rect">
              <a:avLst/>
            </a:prstGeom>
          </p:spPr>
        </p:pic>
        <p:pic>
          <p:nvPicPr>
            <p:cNvPr id="7" name="Picture 6">
              <a:extLst>
                <a:ext uri="{FF2B5EF4-FFF2-40B4-BE49-F238E27FC236}">
                  <a16:creationId xmlns:a16="http://schemas.microsoft.com/office/drawing/2014/main" id="{6F8E0476-1750-1CDD-136F-E6D3CA75B82E}"/>
                </a:ext>
              </a:extLst>
            </p:cNvPr>
            <p:cNvPicPr>
              <a:picLocks noChangeAspect="1"/>
            </p:cNvPicPr>
            <p:nvPr/>
          </p:nvPicPr>
          <p:blipFill>
            <a:blip r:embed="rId3"/>
            <a:srcRect l="1324" t="1642" r="3544"/>
            <a:stretch/>
          </p:blipFill>
          <p:spPr>
            <a:xfrm>
              <a:off x="-236220" y="4548848"/>
              <a:ext cx="5757344" cy="4159947"/>
            </a:xfrm>
            <a:prstGeom prst="rect">
              <a:avLst/>
            </a:prstGeom>
          </p:spPr>
        </p:pic>
      </p:grpSp>
      <p:grpSp>
        <p:nvGrpSpPr>
          <p:cNvPr id="13" name="Group 12">
            <a:extLst>
              <a:ext uri="{FF2B5EF4-FFF2-40B4-BE49-F238E27FC236}">
                <a16:creationId xmlns:a16="http://schemas.microsoft.com/office/drawing/2014/main" id="{A0962CA9-94C3-6F22-8C7F-D7A394E441D0}"/>
              </a:ext>
            </a:extLst>
          </p:cNvPr>
          <p:cNvGrpSpPr/>
          <p:nvPr/>
        </p:nvGrpSpPr>
        <p:grpSpPr>
          <a:xfrm>
            <a:off x="-1739261" y="-890791"/>
            <a:ext cx="6200047" cy="9516515"/>
            <a:chOff x="3108960" y="-1049052"/>
            <a:chExt cx="5757345" cy="9516515"/>
          </a:xfrm>
        </p:grpSpPr>
        <p:pic>
          <p:nvPicPr>
            <p:cNvPr id="10" name="Picture 9">
              <a:extLst>
                <a:ext uri="{FF2B5EF4-FFF2-40B4-BE49-F238E27FC236}">
                  <a16:creationId xmlns:a16="http://schemas.microsoft.com/office/drawing/2014/main" id="{17F2D543-B1D5-9690-B3ED-A3B2D7AD56CA}"/>
                </a:ext>
              </a:extLst>
            </p:cNvPr>
            <p:cNvPicPr>
              <a:picLocks noChangeAspect="1"/>
            </p:cNvPicPr>
            <p:nvPr/>
          </p:nvPicPr>
          <p:blipFill>
            <a:blip r:embed="rId4"/>
            <a:srcRect l="1757" t="1121" r="4466"/>
            <a:stretch/>
          </p:blipFill>
          <p:spPr>
            <a:xfrm>
              <a:off x="3108960" y="-1049052"/>
              <a:ext cx="5757344" cy="6725952"/>
            </a:xfrm>
            <a:prstGeom prst="rect">
              <a:avLst/>
            </a:prstGeom>
          </p:spPr>
        </p:pic>
        <p:pic>
          <p:nvPicPr>
            <p:cNvPr id="12" name="Picture 11">
              <a:extLst>
                <a:ext uri="{FF2B5EF4-FFF2-40B4-BE49-F238E27FC236}">
                  <a16:creationId xmlns:a16="http://schemas.microsoft.com/office/drawing/2014/main" id="{2CE8DD0D-E6E7-E15F-05CC-649B748AB4B8}"/>
                </a:ext>
              </a:extLst>
            </p:cNvPr>
            <p:cNvPicPr>
              <a:picLocks noChangeAspect="1"/>
            </p:cNvPicPr>
            <p:nvPr/>
          </p:nvPicPr>
          <p:blipFill>
            <a:blip r:embed="rId5"/>
            <a:srcRect l="1649" r="5754" b="4687"/>
            <a:stretch/>
          </p:blipFill>
          <p:spPr>
            <a:xfrm>
              <a:off x="3108961" y="4556566"/>
              <a:ext cx="5757344" cy="3910897"/>
            </a:xfrm>
            <a:prstGeom prst="rect">
              <a:avLst/>
            </a:prstGeom>
          </p:spPr>
        </p:pic>
      </p:grpSp>
      <p:grpSp>
        <p:nvGrpSpPr>
          <p:cNvPr id="18" name="Group 17">
            <a:extLst>
              <a:ext uri="{FF2B5EF4-FFF2-40B4-BE49-F238E27FC236}">
                <a16:creationId xmlns:a16="http://schemas.microsoft.com/office/drawing/2014/main" id="{7D513882-2FB2-DBA3-4071-BE794D30440C}"/>
              </a:ext>
            </a:extLst>
          </p:cNvPr>
          <p:cNvGrpSpPr/>
          <p:nvPr/>
        </p:nvGrpSpPr>
        <p:grpSpPr>
          <a:xfrm>
            <a:off x="4499012" y="-897803"/>
            <a:ext cx="6210299" cy="9546973"/>
            <a:chOff x="4443936" y="-1073006"/>
            <a:chExt cx="5766864" cy="9474415"/>
          </a:xfrm>
        </p:grpSpPr>
        <p:pic>
          <p:nvPicPr>
            <p:cNvPr id="15" name="Picture 14">
              <a:extLst>
                <a:ext uri="{FF2B5EF4-FFF2-40B4-BE49-F238E27FC236}">
                  <a16:creationId xmlns:a16="http://schemas.microsoft.com/office/drawing/2014/main" id="{D28EB0E4-319F-61E1-70B4-4BFEEB0808A4}"/>
                </a:ext>
              </a:extLst>
            </p:cNvPr>
            <p:cNvPicPr>
              <a:picLocks noChangeAspect="1"/>
            </p:cNvPicPr>
            <p:nvPr/>
          </p:nvPicPr>
          <p:blipFill>
            <a:blip r:embed="rId6"/>
            <a:srcRect l="1271" t="3676" r="2939"/>
            <a:stretch/>
          </p:blipFill>
          <p:spPr>
            <a:xfrm>
              <a:off x="4453456" y="-1073006"/>
              <a:ext cx="5757344" cy="6605934"/>
            </a:xfrm>
            <a:prstGeom prst="rect">
              <a:avLst/>
            </a:prstGeom>
          </p:spPr>
        </p:pic>
        <p:pic>
          <p:nvPicPr>
            <p:cNvPr id="17" name="Picture 16">
              <a:extLst>
                <a:ext uri="{FF2B5EF4-FFF2-40B4-BE49-F238E27FC236}">
                  <a16:creationId xmlns:a16="http://schemas.microsoft.com/office/drawing/2014/main" id="{9A9DD19C-F673-1938-1092-7ABF0EAAA557}"/>
                </a:ext>
              </a:extLst>
            </p:cNvPr>
            <p:cNvPicPr>
              <a:picLocks noChangeAspect="1"/>
            </p:cNvPicPr>
            <p:nvPr/>
          </p:nvPicPr>
          <p:blipFill>
            <a:blip r:embed="rId7"/>
            <a:srcRect l="1159" t="2135" r="3487"/>
            <a:stretch/>
          </p:blipFill>
          <p:spPr>
            <a:xfrm>
              <a:off x="4443936" y="4521201"/>
              <a:ext cx="5727350" cy="3880208"/>
            </a:xfrm>
            <a:prstGeom prst="rect">
              <a:avLst/>
            </a:prstGeom>
          </p:spPr>
        </p:pic>
      </p:grpSp>
      <p:grpSp>
        <p:nvGrpSpPr>
          <p:cNvPr id="23" name="Group 22">
            <a:extLst>
              <a:ext uri="{FF2B5EF4-FFF2-40B4-BE49-F238E27FC236}">
                <a16:creationId xmlns:a16="http://schemas.microsoft.com/office/drawing/2014/main" id="{C76FDFC7-21D8-9B47-50BE-1B99D9FD14AE}"/>
              </a:ext>
            </a:extLst>
          </p:cNvPr>
          <p:cNvGrpSpPr/>
          <p:nvPr/>
        </p:nvGrpSpPr>
        <p:grpSpPr>
          <a:xfrm>
            <a:off x="10737919" y="-913043"/>
            <a:ext cx="6210300" cy="9562213"/>
            <a:chOff x="10583521" y="-584309"/>
            <a:chExt cx="5757345" cy="9716062"/>
          </a:xfrm>
        </p:grpSpPr>
        <p:pic>
          <p:nvPicPr>
            <p:cNvPr id="20" name="Picture 19">
              <a:extLst>
                <a:ext uri="{FF2B5EF4-FFF2-40B4-BE49-F238E27FC236}">
                  <a16:creationId xmlns:a16="http://schemas.microsoft.com/office/drawing/2014/main" id="{6BA32C49-BED9-6CD6-57D7-97B37C3743DB}"/>
                </a:ext>
              </a:extLst>
            </p:cNvPr>
            <p:cNvPicPr>
              <a:picLocks noChangeAspect="1"/>
            </p:cNvPicPr>
            <p:nvPr/>
          </p:nvPicPr>
          <p:blipFill>
            <a:blip r:embed="rId8"/>
            <a:srcRect l="1311" t="3676" r="2661"/>
            <a:stretch/>
          </p:blipFill>
          <p:spPr>
            <a:xfrm>
              <a:off x="10583522" y="-584309"/>
              <a:ext cx="5757344" cy="6605934"/>
            </a:xfrm>
            <a:prstGeom prst="rect">
              <a:avLst/>
            </a:prstGeom>
          </p:spPr>
        </p:pic>
        <p:pic>
          <p:nvPicPr>
            <p:cNvPr id="22" name="Picture 21">
              <a:extLst>
                <a:ext uri="{FF2B5EF4-FFF2-40B4-BE49-F238E27FC236}">
                  <a16:creationId xmlns:a16="http://schemas.microsoft.com/office/drawing/2014/main" id="{2C544BBB-35C6-FC93-0911-396A812A159D}"/>
                </a:ext>
              </a:extLst>
            </p:cNvPr>
            <p:cNvPicPr>
              <a:picLocks noChangeAspect="1"/>
            </p:cNvPicPr>
            <p:nvPr/>
          </p:nvPicPr>
          <p:blipFill>
            <a:blip r:embed="rId9"/>
            <a:srcRect l="1603" t="8942" r="3197"/>
            <a:stretch/>
          </p:blipFill>
          <p:spPr>
            <a:xfrm>
              <a:off x="10583521" y="4971806"/>
              <a:ext cx="5739345" cy="4159947"/>
            </a:xfrm>
            <a:prstGeom prst="rect">
              <a:avLst/>
            </a:prstGeom>
          </p:spPr>
        </p:pic>
      </p:grpSp>
    </p:spTree>
    <p:extLst>
      <p:ext uri="{BB962C8B-B14F-4D97-AF65-F5344CB8AC3E}">
        <p14:creationId xmlns:p14="http://schemas.microsoft.com/office/powerpoint/2010/main" val="38720416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57F02AC-4FB9-D234-BBEE-AE822E4CD9A7}"/>
              </a:ext>
            </a:extLst>
          </p:cNvPr>
          <p:cNvGrpSpPr/>
          <p:nvPr/>
        </p:nvGrpSpPr>
        <p:grpSpPr>
          <a:xfrm>
            <a:off x="-4689388" y="-843877"/>
            <a:ext cx="4133548" cy="9516493"/>
            <a:chOff x="-236220" y="-732125"/>
            <a:chExt cx="3838400" cy="9440920"/>
          </a:xfrm>
        </p:grpSpPr>
        <p:pic>
          <p:nvPicPr>
            <p:cNvPr id="5" name="Picture 4">
              <a:extLst>
                <a:ext uri="{FF2B5EF4-FFF2-40B4-BE49-F238E27FC236}">
                  <a16:creationId xmlns:a16="http://schemas.microsoft.com/office/drawing/2014/main" id="{BF8C1CE8-CD99-6856-5BD8-6940449B0A6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rcRect l="950" t="3074" r="35030"/>
            <a:stretch/>
          </p:blipFill>
          <p:spPr>
            <a:xfrm>
              <a:off x="-236220" y="-732125"/>
              <a:ext cx="3838400" cy="6647148"/>
            </a:xfrm>
            <a:prstGeom prst="rect">
              <a:avLst/>
            </a:prstGeom>
          </p:spPr>
        </p:pic>
        <p:pic>
          <p:nvPicPr>
            <p:cNvPr id="6" name="Picture 5">
              <a:extLst>
                <a:ext uri="{FF2B5EF4-FFF2-40B4-BE49-F238E27FC236}">
                  <a16:creationId xmlns:a16="http://schemas.microsoft.com/office/drawing/2014/main" id="{B7C6FBA6-D441-A38F-E091-F455899CD9F2}"/>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rcRect l="1323" t="1642" r="35339" b="-1"/>
            <a:stretch/>
          </p:blipFill>
          <p:spPr>
            <a:xfrm>
              <a:off x="-236220" y="4548848"/>
              <a:ext cx="3833114" cy="4159947"/>
            </a:xfrm>
            <a:prstGeom prst="rect">
              <a:avLst/>
            </a:prstGeom>
          </p:spPr>
        </p:pic>
      </p:grpSp>
      <p:grpSp>
        <p:nvGrpSpPr>
          <p:cNvPr id="7" name="Group 6">
            <a:extLst>
              <a:ext uri="{FF2B5EF4-FFF2-40B4-BE49-F238E27FC236}">
                <a16:creationId xmlns:a16="http://schemas.microsoft.com/office/drawing/2014/main" id="{1B143CFB-BA7E-1E20-7A61-8A5843907764}"/>
              </a:ext>
            </a:extLst>
          </p:cNvPr>
          <p:cNvGrpSpPr/>
          <p:nvPr/>
        </p:nvGrpSpPr>
        <p:grpSpPr>
          <a:xfrm>
            <a:off x="-543510" y="-890791"/>
            <a:ext cx="4133550" cy="9586853"/>
            <a:chOff x="3108960" y="-1049052"/>
            <a:chExt cx="3838402" cy="9586853"/>
          </a:xfrm>
        </p:grpSpPr>
        <p:pic>
          <p:nvPicPr>
            <p:cNvPr id="8" name="Picture 7">
              <a:extLst>
                <a:ext uri="{FF2B5EF4-FFF2-40B4-BE49-F238E27FC236}">
                  <a16:creationId xmlns:a16="http://schemas.microsoft.com/office/drawing/2014/main" id="{03BFE7A1-CF09-6621-B4A5-93AA950807C0}"/>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rcRect l="1757" t="1121" r="35852"/>
            <a:stretch/>
          </p:blipFill>
          <p:spPr>
            <a:xfrm>
              <a:off x="3108960" y="-1049052"/>
              <a:ext cx="3830377" cy="6725952"/>
            </a:xfrm>
            <a:prstGeom prst="rect">
              <a:avLst/>
            </a:prstGeom>
          </p:spPr>
        </p:pic>
        <p:pic>
          <p:nvPicPr>
            <p:cNvPr id="9" name="Picture 8">
              <a:extLst>
                <a:ext uri="{FF2B5EF4-FFF2-40B4-BE49-F238E27FC236}">
                  <a16:creationId xmlns:a16="http://schemas.microsoft.com/office/drawing/2014/main" id="{F2B74327-2D23-C8C8-3A81-8EDDA7590C9C}"/>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Lst>
            </a:blip>
            <a:srcRect l="1649" r="36617" b="4687"/>
            <a:stretch/>
          </p:blipFill>
          <p:spPr>
            <a:xfrm>
              <a:off x="3108962" y="4626904"/>
              <a:ext cx="3838400" cy="3910897"/>
            </a:xfrm>
            <a:prstGeom prst="rect">
              <a:avLst/>
            </a:prstGeom>
          </p:spPr>
        </p:pic>
      </p:grpSp>
      <p:grpSp>
        <p:nvGrpSpPr>
          <p:cNvPr id="10" name="Group 9">
            <a:extLst>
              <a:ext uri="{FF2B5EF4-FFF2-40B4-BE49-F238E27FC236}">
                <a16:creationId xmlns:a16="http://schemas.microsoft.com/office/drawing/2014/main" id="{8E478321-1A1D-A9B7-7400-A9BC968FCC64}"/>
              </a:ext>
            </a:extLst>
          </p:cNvPr>
          <p:cNvGrpSpPr/>
          <p:nvPr/>
        </p:nvGrpSpPr>
        <p:grpSpPr>
          <a:xfrm>
            <a:off x="3608056" y="-874357"/>
            <a:ext cx="4158485" cy="9593865"/>
            <a:chOff x="4443936" y="-1073006"/>
            <a:chExt cx="3861556" cy="9520951"/>
          </a:xfrm>
        </p:grpSpPr>
        <p:pic>
          <p:nvPicPr>
            <p:cNvPr id="11" name="Picture 10">
              <a:extLst>
                <a:ext uri="{FF2B5EF4-FFF2-40B4-BE49-F238E27FC236}">
                  <a16:creationId xmlns:a16="http://schemas.microsoft.com/office/drawing/2014/main" id="{B1E6E2D3-DA22-041D-F7E6-817C09D87F11}"/>
                </a:ext>
              </a:extLst>
            </p:cNvPr>
            <p:cNvPicPr>
              <a:picLocks noChangeAspect="1"/>
            </p:cNvPicPr>
            <p:nvPr/>
          </p:nvPicPr>
          <p:blipFill>
            <a:blip r:embed="rId10">
              <a:extLst>
                <a:ext uri="{BEBA8EAE-BF5A-486C-A8C5-ECC9F3942E4B}">
                  <a14:imgProps xmlns:a14="http://schemas.microsoft.com/office/drawing/2010/main">
                    <a14:imgLayer r:embed="rId11">
                      <a14:imgEffect>
                        <a14:sharpenSoften amount="50000"/>
                      </a14:imgEffect>
                    </a14:imgLayer>
                  </a14:imgProps>
                </a:ext>
              </a:extLst>
            </a:blip>
            <a:srcRect l="1271" t="3676" r="34639"/>
            <a:stretch/>
          </p:blipFill>
          <p:spPr>
            <a:xfrm>
              <a:off x="4453457" y="-1073006"/>
              <a:ext cx="3852035" cy="6605934"/>
            </a:xfrm>
            <a:prstGeom prst="rect">
              <a:avLst/>
            </a:prstGeom>
          </p:spPr>
        </p:pic>
        <p:pic>
          <p:nvPicPr>
            <p:cNvPr id="12" name="Picture 11">
              <a:extLst>
                <a:ext uri="{FF2B5EF4-FFF2-40B4-BE49-F238E27FC236}">
                  <a16:creationId xmlns:a16="http://schemas.microsoft.com/office/drawing/2014/main" id="{C7AB0694-85FE-E984-9863-21B81D830917}"/>
                </a:ext>
              </a:extLst>
            </p:cNvPr>
            <p:cNvPicPr>
              <a:picLocks noChangeAspect="1"/>
            </p:cNvPicPr>
            <p:nvPr/>
          </p:nvPicPr>
          <p:blipFill>
            <a:blip r:embed="rId12">
              <a:extLst>
                <a:ext uri="{BEBA8EAE-BF5A-486C-A8C5-ECC9F3942E4B}">
                  <a14:imgProps xmlns:a14="http://schemas.microsoft.com/office/drawing/2010/main">
                    <a14:imgLayer r:embed="rId13">
                      <a14:imgEffect>
                        <a14:sharpenSoften amount="50000"/>
                      </a14:imgEffect>
                    </a14:imgLayer>
                  </a14:imgProps>
                </a:ext>
              </a:extLst>
            </a:blip>
            <a:srcRect l="1158" t="2135" r="34551"/>
            <a:stretch/>
          </p:blipFill>
          <p:spPr>
            <a:xfrm>
              <a:off x="4443936" y="4567737"/>
              <a:ext cx="3861556" cy="3880208"/>
            </a:xfrm>
            <a:prstGeom prst="rect">
              <a:avLst/>
            </a:prstGeom>
          </p:spPr>
        </p:pic>
      </p:grpSp>
      <p:grpSp>
        <p:nvGrpSpPr>
          <p:cNvPr id="13" name="Group 12">
            <a:extLst>
              <a:ext uri="{FF2B5EF4-FFF2-40B4-BE49-F238E27FC236}">
                <a16:creationId xmlns:a16="http://schemas.microsoft.com/office/drawing/2014/main" id="{7EBBF569-D749-0178-A7CB-B1EB9CF864DA}"/>
              </a:ext>
            </a:extLst>
          </p:cNvPr>
          <p:cNvGrpSpPr/>
          <p:nvPr/>
        </p:nvGrpSpPr>
        <p:grpSpPr>
          <a:xfrm>
            <a:off x="7809191" y="-889597"/>
            <a:ext cx="4158484" cy="9609107"/>
            <a:chOff x="10583521" y="-584309"/>
            <a:chExt cx="3855181" cy="9763710"/>
          </a:xfrm>
        </p:grpSpPr>
        <p:pic>
          <p:nvPicPr>
            <p:cNvPr id="14" name="Picture 13">
              <a:extLst>
                <a:ext uri="{FF2B5EF4-FFF2-40B4-BE49-F238E27FC236}">
                  <a16:creationId xmlns:a16="http://schemas.microsoft.com/office/drawing/2014/main" id="{20117737-53EB-7151-8055-CE912F8B4810}"/>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50000"/>
                      </a14:imgEffect>
                    </a14:imgLayer>
                  </a14:imgProps>
                </a:ext>
              </a:extLst>
            </a:blip>
            <a:srcRect l="1311" t="3676" r="34546"/>
            <a:stretch/>
          </p:blipFill>
          <p:spPr>
            <a:xfrm>
              <a:off x="10583523" y="-584309"/>
              <a:ext cx="3845676" cy="6605934"/>
            </a:xfrm>
            <a:prstGeom prst="rect">
              <a:avLst/>
            </a:prstGeom>
          </p:spPr>
        </p:pic>
        <p:pic>
          <p:nvPicPr>
            <p:cNvPr id="15" name="Picture 14">
              <a:extLst>
                <a:ext uri="{FF2B5EF4-FFF2-40B4-BE49-F238E27FC236}">
                  <a16:creationId xmlns:a16="http://schemas.microsoft.com/office/drawing/2014/main" id="{88FEC06F-16D5-87DE-8DBF-29D6997C2A47}"/>
                </a:ext>
              </a:extLst>
            </p:cNvPr>
            <p:cNvPicPr>
              <a:picLocks noChangeAspect="1"/>
            </p:cNvPicPr>
            <p:nvPr/>
          </p:nvPicPr>
          <p:blipFill>
            <a:blip r:embed="rId16">
              <a:extLst>
                <a:ext uri="{BEBA8EAE-BF5A-486C-A8C5-ECC9F3942E4B}">
                  <a14:imgProps xmlns:a14="http://schemas.microsoft.com/office/drawing/2010/main">
                    <a14:imgLayer r:embed="rId17">
                      <a14:imgEffect>
                        <a14:sharpenSoften amount="50000"/>
                      </a14:imgEffect>
                    </a14:imgLayer>
                  </a14:imgProps>
                </a:ext>
              </a:extLst>
            </a:blip>
            <a:srcRect l="1604" t="8942" r="34449"/>
            <a:stretch/>
          </p:blipFill>
          <p:spPr>
            <a:xfrm>
              <a:off x="10583521" y="5019454"/>
              <a:ext cx="3855181" cy="4159947"/>
            </a:xfrm>
            <a:prstGeom prst="rect">
              <a:avLst/>
            </a:prstGeom>
          </p:spPr>
        </p:pic>
      </p:grpSp>
      <p:sp>
        <p:nvSpPr>
          <p:cNvPr id="16" name="TextBox 15">
            <a:extLst>
              <a:ext uri="{FF2B5EF4-FFF2-40B4-BE49-F238E27FC236}">
                <a16:creationId xmlns:a16="http://schemas.microsoft.com/office/drawing/2014/main" id="{FEDF2187-8843-FF11-3ACA-2C2AE9F7E616}"/>
              </a:ext>
            </a:extLst>
          </p:cNvPr>
          <p:cNvSpPr txBox="1"/>
          <p:nvPr/>
        </p:nvSpPr>
        <p:spPr>
          <a:xfrm>
            <a:off x="-3559938" y="-1347917"/>
            <a:ext cx="2498633" cy="369332"/>
          </a:xfrm>
          <a:prstGeom prst="rect">
            <a:avLst/>
          </a:prstGeom>
          <a:noFill/>
        </p:spPr>
        <p:txBody>
          <a:bodyPr wrap="none" rtlCol="0">
            <a:spAutoFit/>
          </a:bodyPr>
          <a:lstStyle/>
          <a:p>
            <a:r>
              <a:rPr lang="en-GB" b="1" dirty="0"/>
              <a:t>PWM Bridge A Primary</a:t>
            </a:r>
            <a:endParaRPr lang="en-US" b="1" dirty="0"/>
          </a:p>
        </p:txBody>
      </p:sp>
      <p:sp>
        <p:nvSpPr>
          <p:cNvPr id="17" name="TextBox 16">
            <a:extLst>
              <a:ext uri="{FF2B5EF4-FFF2-40B4-BE49-F238E27FC236}">
                <a16:creationId xmlns:a16="http://schemas.microsoft.com/office/drawing/2014/main" id="{662DF410-712B-833F-1DF7-5F1C0CDB79A7}"/>
              </a:ext>
            </a:extLst>
          </p:cNvPr>
          <p:cNvSpPr txBox="1"/>
          <p:nvPr/>
        </p:nvSpPr>
        <p:spPr>
          <a:xfrm>
            <a:off x="4449722" y="-1347917"/>
            <a:ext cx="2498633" cy="369332"/>
          </a:xfrm>
          <a:prstGeom prst="rect">
            <a:avLst/>
          </a:prstGeom>
          <a:noFill/>
        </p:spPr>
        <p:txBody>
          <a:bodyPr wrap="none" rtlCol="0">
            <a:spAutoFit/>
          </a:bodyPr>
          <a:lstStyle/>
          <a:p>
            <a:r>
              <a:rPr lang="en-GB" b="1" dirty="0"/>
              <a:t>PWM Bridge B Primary</a:t>
            </a:r>
            <a:endParaRPr lang="en-US" b="1" dirty="0"/>
          </a:p>
        </p:txBody>
      </p:sp>
      <p:sp>
        <p:nvSpPr>
          <p:cNvPr id="18" name="TextBox 17">
            <a:extLst>
              <a:ext uri="{FF2B5EF4-FFF2-40B4-BE49-F238E27FC236}">
                <a16:creationId xmlns:a16="http://schemas.microsoft.com/office/drawing/2014/main" id="{A8E20CD5-EF79-3F20-3CC5-BACE1A87BFE9}"/>
              </a:ext>
            </a:extLst>
          </p:cNvPr>
          <p:cNvSpPr txBox="1"/>
          <p:nvPr/>
        </p:nvSpPr>
        <p:spPr>
          <a:xfrm>
            <a:off x="118383" y="-1347917"/>
            <a:ext cx="2869568" cy="369332"/>
          </a:xfrm>
          <a:prstGeom prst="rect">
            <a:avLst/>
          </a:prstGeom>
          <a:noFill/>
        </p:spPr>
        <p:txBody>
          <a:bodyPr wrap="none" rtlCol="0">
            <a:spAutoFit/>
          </a:bodyPr>
          <a:lstStyle/>
          <a:p>
            <a:r>
              <a:rPr lang="en-GB" b="1" dirty="0"/>
              <a:t>PWM Bridge C Secondary </a:t>
            </a:r>
            <a:endParaRPr lang="en-US" b="1" dirty="0"/>
          </a:p>
        </p:txBody>
      </p:sp>
      <p:sp>
        <p:nvSpPr>
          <p:cNvPr id="19" name="TextBox 18">
            <a:extLst>
              <a:ext uri="{FF2B5EF4-FFF2-40B4-BE49-F238E27FC236}">
                <a16:creationId xmlns:a16="http://schemas.microsoft.com/office/drawing/2014/main" id="{04371AB1-353C-178E-2F2F-AA017827D231}"/>
              </a:ext>
            </a:extLst>
          </p:cNvPr>
          <p:cNvSpPr txBox="1"/>
          <p:nvPr/>
        </p:nvSpPr>
        <p:spPr>
          <a:xfrm>
            <a:off x="8448524" y="-1347917"/>
            <a:ext cx="2869568" cy="369332"/>
          </a:xfrm>
          <a:prstGeom prst="rect">
            <a:avLst/>
          </a:prstGeom>
          <a:noFill/>
        </p:spPr>
        <p:txBody>
          <a:bodyPr wrap="none" rtlCol="0">
            <a:spAutoFit/>
          </a:bodyPr>
          <a:lstStyle/>
          <a:p>
            <a:r>
              <a:rPr lang="en-GB" b="1" dirty="0"/>
              <a:t>PWM Bridge D Secondary </a:t>
            </a:r>
            <a:endParaRPr lang="en-US" b="1" dirty="0"/>
          </a:p>
        </p:txBody>
      </p:sp>
      <p:sp>
        <p:nvSpPr>
          <p:cNvPr id="20" name="Rectangle 19">
            <a:extLst>
              <a:ext uri="{FF2B5EF4-FFF2-40B4-BE49-F238E27FC236}">
                <a16:creationId xmlns:a16="http://schemas.microsoft.com/office/drawing/2014/main" id="{5D0A1791-1DBE-CEAF-2164-84EB116FD203}"/>
              </a:ext>
            </a:extLst>
          </p:cNvPr>
          <p:cNvSpPr/>
          <p:nvPr/>
        </p:nvSpPr>
        <p:spPr>
          <a:xfrm>
            <a:off x="-4643087" y="4516345"/>
            <a:ext cx="2332466" cy="2486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2F2813F-D693-3FF9-A21C-3940669AD809}"/>
              </a:ext>
            </a:extLst>
          </p:cNvPr>
          <p:cNvSpPr/>
          <p:nvPr/>
        </p:nvSpPr>
        <p:spPr>
          <a:xfrm>
            <a:off x="-4643088" y="4836385"/>
            <a:ext cx="3053825" cy="2486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02320D1-EB03-9C47-8AB7-5A964B143973}"/>
              </a:ext>
            </a:extLst>
          </p:cNvPr>
          <p:cNvSpPr/>
          <p:nvPr/>
        </p:nvSpPr>
        <p:spPr>
          <a:xfrm>
            <a:off x="-4643088" y="7015852"/>
            <a:ext cx="3384026" cy="2486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06F9D83-5317-7219-78D5-642F778EC420}"/>
              </a:ext>
            </a:extLst>
          </p:cNvPr>
          <p:cNvSpPr/>
          <p:nvPr/>
        </p:nvSpPr>
        <p:spPr>
          <a:xfrm>
            <a:off x="-475061" y="4859245"/>
            <a:ext cx="3053825" cy="2486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F3E1F5A-C1F4-D214-4AFD-69A8306B745C}"/>
              </a:ext>
            </a:extLst>
          </p:cNvPr>
          <p:cNvSpPr/>
          <p:nvPr/>
        </p:nvSpPr>
        <p:spPr>
          <a:xfrm>
            <a:off x="-475062" y="6764546"/>
            <a:ext cx="4056461" cy="2486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AFDCE59-B84B-8D67-4127-8BD862578477}"/>
              </a:ext>
            </a:extLst>
          </p:cNvPr>
          <p:cNvSpPr/>
          <p:nvPr/>
        </p:nvSpPr>
        <p:spPr>
          <a:xfrm>
            <a:off x="-475063" y="7031092"/>
            <a:ext cx="4056461" cy="2486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67B271E-772E-7CB9-FC94-003F9C139996}"/>
              </a:ext>
            </a:extLst>
          </p:cNvPr>
          <p:cNvSpPr/>
          <p:nvPr/>
        </p:nvSpPr>
        <p:spPr>
          <a:xfrm>
            <a:off x="3670811" y="4882105"/>
            <a:ext cx="3053825" cy="2486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32E8E22-7455-259A-391B-67125CDDA620}"/>
              </a:ext>
            </a:extLst>
          </p:cNvPr>
          <p:cNvSpPr/>
          <p:nvPr/>
        </p:nvSpPr>
        <p:spPr>
          <a:xfrm>
            <a:off x="3670809" y="7053952"/>
            <a:ext cx="4056461" cy="2486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8BA7415-70FC-E678-0204-C7258E84E082}"/>
              </a:ext>
            </a:extLst>
          </p:cNvPr>
          <p:cNvSpPr/>
          <p:nvPr/>
        </p:nvSpPr>
        <p:spPr>
          <a:xfrm>
            <a:off x="3671974" y="6787406"/>
            <a:ext cx="4056461" cy="2486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00E0F82-56DE-0933-4746-83A1CEF69456}"/>
              </a:ext>
            </a:extLst>
          </p:cNvPr>
          <p:cNvSpPr/>
          <p:nvPr/>
        </p:nvSpPr>
        <p:spPr>
          <a:xfrm>
            <a:off x="7847751" y="4386805"/>
            <a:ext cx="2411705" cy="2486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DA95B74-664F-CC75-3068-707B105ACB07}"/>
              </a:ext>
            </a:extLst>
          </p:cNvPr>
          <p:cNvSpPr/>
          <p:nvPr/>
        </p:nvSpPr>
        <p:spPr>
          <a:xfrm>
            <a:off x="7847749" y="7084432"/>
            <a:ext cx="4056461" cy="2486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A348688-209D-8076-51B7-AE963B580BE6}"/>
              </a:ext>
            </a:extLst>
          </p:cNvPr>
          <p:cNvSpPr/>
          <p:nvPr/>
        </p:nvSpPr>
        <p:spPr>
          <a:xfrm>
            <a:off x="7848914" y="6817886"/>
            <a:ext cx="4056461" cy="2486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14257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8912D-D1F0-2820-FE4A-F965C3A27846}"/>
              </a:ext>
            </a:extLst>
          </p:cNvPr>
          <p:cNvSpPr>
            <a:spLocks noGrp="1"/>
          </p:cNvSpPr>
          <p:nvPr>
            <p:ph type="title"/>
          </p:nvPr>
        </p:nvSpPr>
        <p:spPr>
          <a:xfrm>
            <a:off x="317090" y="395860"/>
            <a:ext cx="10704867" cy="1325563"/>
          </a:xfrm>
        </p:spPr>
        <p:txBody>
          <a:bodyPr/>
          <a:lstStyle/>
          <a:p>
            <a:r>
              <a:rPr lang="en-GB" dirty="0"/>
              <a:t>PWM Configuration – Cascaded PWM 1-2-3-4</a:t>
            </a:r>
            <a:endParaRPr lang="en-US" dirty="0"/>
          </a:p>
        </p:txBody>
      </p:sp>
      <p:pic>
        <p:nvPicPr>
          <p:cNvPr id="5" name="Picture 4">
            <a:extLst>
              <a:ext uri="{FF2B5EF4-FFF2-40B4-BE49-F238E27FC236}">
                <a16:creationId xmlns:a16="http://schemas.microsoft.com/office/drawing/2014/main" id="{7D0F3AC7-FDF1-1A40-5F7B-B8C98C81DD3B}"/>
              </a:ext>
            </a:extLst>
          </p:cNvPr>
          <p:cNvPicPr>
            <a:picLocks noChangeAspect="1"/>
          </p:cNvPicPr>
          <p:nvPr/>
        </p:nvPicPr>
        <p:blipFill>
          <a:blip r:embed="rId2"/>
          <a:stretch>
            <a:fillRect/>
          </a:stretch>
        </p:blipFill>
        <p:spPr>
          <a:xfrm>
            <a:off x="1090264" y="1642670"/>
            <a:ext cx="8733277" cy="4534293"/>
          </a:xfrm>
          <a:prstGeom prst="rect">
            <a:avLst/>
          </a:prstGeom>
        </p:spPr>
      </p:pic>
      <p:sp>
        <p:nvSpPr>
          <p:cNvPr id="6" name="TextBox 5">
            <a:extLst>
              <a:ext uri="{FF2B5EF4-FFF2-40B4-BE49-F238E27FC236}">
                <a16:creationId xmlns:a16="http://schemas.microsoft.com/office/drawing/2014/main" id="{2BBDBC05-272F-859B-E653-19791FE5F82B}"/>
              </a:ext>
            </a:extLst>
          </p:cNvPr>
          <p:cNvSpPr txBox="1"/>
          <p:nvPr/>
        </p:nvSpPr>
        <p:spPr>
          <a:xfrm>
            <a:off x="1720645" y="2783567"/>
            <a:ext cx="875304" cy="369332"/>
          </a:xfrm>
          <a:prstGeom prst="rect">
            <a:avLst/>
          </a:prstGeom>
          <a:noFill/>
        </p:spPr>
        <p:txBody>
          <a:bodyPr wrap="none" rtlCol="0">
            <a:spAutoFit/>
          </a:bodyPr>
          <a:lstStyle/>
          <a:p>
            <a:r>
              <a:rPr lang="en-GB" dirty="0">
                <a:solidFill>
                  <a:srgbClr val="FFFF00"/>
                </a:solidFill>
              </a:rPr>
              <a:t>PWM1 </a:t>
            </a:r>
            <a:endParaRPr lang="en-US" dirty="0">
              <a:solidFill>
                <a:srgbClr val="FFFF00"/>
              </a:solidFill>
            </a:endParaRPr>
          </a:p>
        </p:txBody>
      </p:sp>
      <p:sp>
        <p:nvSpPr>
          <p:cNvPr id="7" name="TextBox 6">
            <a:extLst>
              <a:ext uri="{FF2B5EF4-FFF2-40B4-BE49-F238E27FC236}">
                <a16:creationId xmlns:a16="http://schemas.microsoft.com/office/drawing/2014/main" id="{00F37D87-89A7-3A8C-44C2-C57F7128E9FF}"/>
              </a:ext>
            </a:extLst>
          </p:cNvPr>
          <p:cNvSpPr txBox="1"/>
          <p:nvPr/>
        </p:nvSpPr>
        <p:spPr>
          <a:xfrm>
            <a:off x="1720645" y="3379827"/>
            <a:ext cx="828817" cy="369332"/>
          </a:xfrm>
          <a:prstGeom prst="rect">
            <a:avLst/>
          </a:prstGeom>
          <a:noFill/>
        </p:spPr>
        <p:txBody>
          <a:bodyPr wrap="none" rtlCol="0">
            <a:spAutoFit/>
          </a:bodyPr>
          <a:lstStyle/>
          <a:p>
            <a:r>
              <a:rPr lang="en-GB" dirty="0">
                <a:solidFill>
                  <a:schemeClr val="accent5">
                    <a:lumMod val="60000"/>
                    <a:lumOff val="40000"/>
                  </a:schemeClr>
                </a:solidFill>
              </a:rPr>
              <a:t>PWM3</a:t>
            </a:r>
            <a:endParaRPr lang="en-US" dirty="0">
              <a:solidFill>
                <a:schemeClr val="accent5">
                  <a:lumMod val="60000"/>
                  <a:lumOff val="40000"/>
                </a:schemeClr>
              </a:solidFill>
            </a:endParaRPr>
          </a:p>
        </p:txBody>
      </p:sp>
      <p:sp>
        <p:nvSpPr>
          <p:cNvPr id="8" name="TextBox 7">
            <a:extLst>
              <a:ext uri="{FF2B5EF4-FFF2-40B4-BE49-F238E27FC236}">
                <a16:creationId xmlns:a16="http://schemas.microsoft.com/office/drawing/2014/main" id="{5EBB2003-9E6D-1B82-2E73-11E16D86EE53}"/>
              </a:ext>
            </a:extLst>
          </p:cNvPr>
          <p:cNvSpPr txBox="1"/>
          <p:nvPr/>
        </p:nvSpPr>
        <p:spPr>
          <a:xfrm>
            <a:off x="1674158" y="4920828"/>
            <a:ext cx="875304" cy="369332"/>
          </a:xfrm>
          <a:prstGeom prst="rect">
            <a:avLst/>
          </a:prstGeom>
          <a:noFill/>
        </p:spPr>
        <p:txBody>
          <a:bodyPr wrap="none" rtlCol="0">
            <a:spAutoFit/>
          </a:bodyPr>
          <a:lstStyle/>
          <a:p>
            <a:r>
              <a:rPr lang="en-GB" dirty="0">
                <a:solidFill>
                  <a:schemeClr val="accent4">
                    <a:lumMod val="40000"/>
                    <a:lumOff val="60000"/>
                  </a:schemeClr>
                </a:solidFill>
              </a:rPr>
              <a:t>PWM2 </a:t>
            </a:r>
            <a:endParaRPr lang="en-US" dirty="0">
              <a:solidFill>
                <a:schemeClr val="accent4">
                  <a:lumMod val="40000"/>
                  <a:lumOff val="60000"/>
                </a:schemeClr>
              </a:solidFill>
            </a:endParaRPr>
          </a:p>
        </p:txBody>
      </p:sp>
      <p:sp>
        <p:nvSpPr>
          <p:cNvPr id="9" name="TextBox 8">
            <a:extLst>
              <a:ext uri="{FF2B5EF4-FFF2-40B4-BE49-F238E27FC236}">
                <a16:creationId xmlns:a16="http://schemas.microsoft.com/office/drawing/2014/main" id="{2C13024E-5386-7B08-9187-66BF58311DF7}"/>
              </a:ext>
            </a:extLst>
          </p:cNvPr>
          <p:cNvSpPr txBox="1"/>
          <p:nvPr/>
        </p:nvSpPr>
        <p:spPr>
          <a:xfrm>
            <a:off x="1743888" y="5807631"/>
            <a:ext cx="828817" cy="369332"/>
          </a:xfrm>
          <a:prstGeom prst="rect">
            <a:avLst/>
          </a:prstGeom>
          <a:noFill/>
        </p:spPr>
        <p:txBody>
          <a:bodyPr wrap="none" rtlCol="0">
            <a:spAutoFit/>
          </a:bodyPr>
          <a:lstStyle/>
          <a:p>
            <a:r>
              <a:rPr lang="en-GB" dirty="0">
                <a:solidFill>
                  <a:schemeClr val="accent3">
                    <a:lumMod val="60000"/>
                    <a:lumOff val="40000"/>
                  </a:schemeClr>
                </a:solidFill>
              </a:rPr>
              <a:t>PWM4</a:t>
            </a:r>
            <a:endParaRPr lang="en-US" dirty="0">
              <a:solidFill>
                <a:schemeClr val="accent3">
                  <a:lumMod val="60000"/>
                  <a:lumOff val="40000"/>
                </a:schemeClr>
              </a:solidFill>
            </a:endParaRPr>
          </a:p>
        </p:txBody>
      </p:sp>
      <p:cxnSp>
        <p:nvCxnSpPr>
          <p:cNvPr id="11" name="Straight Connector 10">
            <a:extLst>
              <a:ext uri="{FF2B5EF4-FFF2-40B4-BE49-F238E27FC236}">
                <a16:creationId xmlns:a16="http://schemas.microsoft.com/office/drawing/2014/main" id="{D7085410-FDE2-DC16-B699-00458087F358}"/>
              </a:ext>
            </a:extLst>
          </p:cNvPr>
          <p:cNvCxnSpPr>
            <a:cxnSpLocks/>
          </p:cNvCxnSpPr>
          <p:nvPr/>
        </p:nvCxnSpPr>
        <p:spPr>
          <a:xfrm>
            <a:off x="4434347" y="1455857"/>
            <a:ext cx="0" cy="2879757"/>
          </a:xfrm>
          <a:prstGeom prst="line">
            <a:avLst/>
          </a:prstGeom>
          <a:ln>
            <a:solidFill>
              <a:srgbClr val="FFFF00"/>
            </a:solidFill>
            <a:prstDash val="dashDot"/>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D41A4D4-3453-376C-8D12-ECC05134138C}"/>
              </a:ext>
            </a:extLst>
          </p:cNvPr>
          <p:cNvCxnSpPr>
            <a:cxnSpLocks/>
          </p:cNvCxnSpPr>
          <p:nvPr/>
        </p:nvCxnSpPr>
        <p:spPr>
          <a:xfrm flipH="1">
            <a:off x="4531470" y="1549265"/>
            <a:ext cx="6117" cy="2786349"/>
          </a:xfrm>
          <a:prstGeom prst="line">
            <a:avLst/>
          </a:prstGeom>
          <a:ln>
            <a:solidFill>
              <a:srgbClr val="FFFF00"/>
            </a:solidFill>
            <a:prstDash val="dashDot"/>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A5688C9-2D67-F560-E1BC-7A99A5291D1C}"/>
              </a:ext>
            </a:extLst>
          </p:cNvPr>
          <p:cNvCxnSpPr>
            <a:cxnSpLocks/>
          </p:cNvCxnSpPr>
          <p:nvPr/>
        </p:nvCxnSpPr>
        <p:spPr>
          <a:xfrm>
            <a:off x="5206181" y="4109098"/>
            <a:ext cx="0" cy="2611255"/>
          </a:xfrm>
          <a:prstGeom prst="line">
            <a:avLst/>
          </a:prstGeom>
          <a:ln>
            <a:solidFill>
              <a:schemeClr val="accent1">
                <a:lumMod val="60000"/>
                <a:lumOff val="40000"/>
              </a:schemeClr>
            </a:solidFill>
            <a:prstDash val="dashDot"/>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58E3D59-472E-86F2-C639-D4DBBF463BA6}"/>
              </a:ext>
            </a:extLst>
          </p:cNvPr>
          <p:cNvCxnSpPr>
            <a:cxnSpLocks/>
          </p:cNvCxnSpPr>
          <p:nvPr/>
        </p:nvCxnSpPr>
        <p:spPr>
          <a:xfrm>
            <a:off x="5309421" y="4137271"/>
            <a:ext cx="0" cy="2676490"/>
          </a:xfrm>
          <a:prstGeom prst="line">
            <a:avLst/>
          </a:prstGeom>
          <a:ln>
            <a:solidFill>
              <a:schemeClr val="accent1">
                <a:lumMod val="60000"/>
                <a:lumOff val="40000"/>
              </a:schemeClr>
            </a:solidFill>
            <a:prstDash val="dashDot"/>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16E29BEF-E27F-40E0-35F9-6A40445A09BC}"/>
              </a:ext>
            </a:extLst>
          </p:cNvPr>
          <p:cNvSpPr txBox="1"/>
          <p:nvPr/>
        </p:nvSpPr>
        <p:spPr>
          <a:xfrm>
            <a:off x="2260668" y="3689283"/>
            <a:ext cx="2044878" cy="646331"/>
          </a:xfrm>
          <a:prstGeom prst="rect">
            <a:avLst/>
          </a:prstGeom>
          <a:noFill/>
          <a:ln w="3175">
            <a:noFill/>
          </a:ln>
        </p:spPr>
        <p:txBody>
          <a:bodyPr wrap="square" rtlCol="0">
            <a:spAutoFit/>
          </a:bodyPr>
          <a:lstStyle/>
          <a:p>
            <a:pPr algn="r"/>
            <a:r>
              <a:rPr lang="en-GB" dirty="0">
                <a:solidFill>
                  <a:schemeClr val="bg1"/>
                </a:solidFill>
              </a:rPr>
              <a:t>Bridge Phase</a:t>
            </a:r>
            <a:br>
              <a:rPr lang="en-GB" dirty="0">
                <a:solidFill>
                  <a:schemeClr val="bg1"/>
                </a:solidFill>
              </a:rPr>
            </a:br>
            <a:r>
              <a:rPr lang="en-GB" dirty="0">
                <a:solidFill>
                  <a:schemeClr val="bg1"/>
                </a:solidFill>
              </a:rPr>
              <a:t>180 – 360 degrees</a:t>
            </a:r>
            <a:endParaRPr lang="en-US" dirty="0">
              <a:solidFill>
                <a:schemeClr val="bg1"/>
              </a:solidFill>
            </a:endParaRPr>
          </a:p>
        </p:txBody>
      </p:sp>
      <p:cxnSp>
        <p:nvCxnSpPr>
          <p:cNvPr id="17" name="Straight Arrow Connector 16">
            <a:extLst>
              <a:ext uri="{FF2B5EF4-FFF2-40B4-BE49-F238E27FC236}">
                <a16:creationId xmlns:a16="http://schemas.microsoft.com/office/drawing/2014/main" id="{10363C57-CFF5-5E8A-CB66-3001795969C3}"/>
              </a:ext>
            </a:extLst>
          </p:cNvPr>
          <p:cNvCxnSpPr/>
          <p:nvPr/>
        </p:nvCxnSpPr>
        <p:spPr>
          <a:xfrm>
            <a:off x="4305106" y="4109098"/>
            <a:ext cx="226364" cy="73399"/>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63BB1BD0-B1A9-CB0B-B771-7D7CDB7858A6}"/>
              </a:ext>
            </a:extLst>
          </p:cNvPr>
          <p:cNvCxnSpPr>
            <a:cxnSpLocks/>
          </p:cNvCxnSpPr>
          <p:nvPr/>
        </p:nvCxnSpPr>
        <p:spPr>
          <a:xfrm>
            <a:off x="4321276" y="3952605"/>
            <a:ext cx="978313" cy="184666"/>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4BF660CE-7AF2-6B89-ADAF-B170FE02CF5D}"/>
              </a:ext>
            </a:extLst>
          </p:cNvPr>
          <p:cNvCxnSpPr>
            <a:cxnSpLocks/>
          </p:cNvCxnSpPr>
          <p:nvPr/>
        </p:nvCxnSpPr>
        <p:spPr>
          <a:xfrm>
            <a:off x="6059621" y="1583681"/>
            <a:ext cx="0" cy="3155467"/>
          </a:xfrm>
          <a:prstGeom prst="line">
            <a:avLst/>
          </a:prstGeom>
          <a:ln>
            <a:solidFill>
              <a:schemeClr val="accent5">
                <a:lumMod val="60000"/>
                <a:lumOff val="40000"/>
              </a:schemeClr>
            </a:solidFill>
            <a:prstDash val="dashDot"/>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22CC68B8-3614-83E7-BA76-3AAF5543D3EB}"/>
              </a:ext>
            </a:extLst>
          </p:cNvPr>
          <p:cNvCxnSpPr>
            <a:cxnSpLocks/>
          </p:cNvCxnSpPr>
          <p:nvPr/>
        </p:nvCxnSpPr>
        <p:spPr>
          <a:xfrm>
            <a:off x="6841041" y="1677089"/>
            <a:ext cx="0" cy="3243739"/>
          </a:xfrm>
          <a:prstGeom prst="line">
            <a:avLst/>
          </a:prstGeom>
          <a:ln>
            <a:solidFill>
              <a:schemeClr val="accent5">
                <a:lumMod val="60000"/>
                <a:lumOff val="40000"/>
              </a:schemeClr>
            </a:solidFill>
            <a:prstDash val="dashDot"/>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787086A5-8D42-4122-3721-B94297D89946}"/>
              </a:ext>
            </a:extLst>
          </p:cNvPr>
          <p:cNvCxnSpPr>
            <a:cxnSpLocks/>
          </p:cNvCxnSpPr>
          <p:nvPr/>
        </p:nvCxnSpPr>
        <p:spPr>
          <a:xfrm>
            <a:off x="7705541" y="2783567"/>
            <a:ext cx="0" cy="3393396"/>
          </a:xfrm>
          <a:prstGeom prst="line">
            <a:avLst/>
          </a:prstGeom>
          <a:ln>
            <a:solidFill>
              <a:schemeClr val="accent6">
                <a:lumMod val="75000"/>
              </a:schemeClr>
            </a:solidFill>
            <a:prstDash val="dashDot"/>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45406058-5729-C8FA-C2E8-78C1736B7226}"/>
              </a:ext>
            </a:extLst>
          </p:cNvPr>
          <p:cNvCxnSpPr>
            <a:cxnSpLocks/>
          </p:cNvCxnSpPr>
          <p:nvPr/>
        </p:nvCxnSpPr>
        <p:spPr>
          <a:xfrm>
            <a:off x="8486961" y="2684206"/>
            <a:ext cx="0" cy="3492757"/>
          </a:xfrm>
          <a:prstGeom prst="line">
            <a:avLst/>
          </a:prstGeom>
          <a:ln>
            <a:solidFill>
              <a:schemeClr val="accent6">
                <a:lumMod val="75000"/>
              </a:schemeClr>
            </a:solidFill>
            <a:prstDash val="dashDot"/>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BBFA4EFB-6EEC-E986-3462-8A309477193C}"/>
              </a:ext>
            </a:extLst>
          </p:cNvPr>
          <p:cNvSpPr txBox="1"/>
          <p:nvPr/>
        </p:nvSpPr>
        <p:spPr>
          <a:xfrm>
            <a:off x="7554750" y="1784576"/>
            <a:ext cx="2625709" cy="646331"/>
          </a:xfrm>
          <a:prstGeom prst="rect">
            <a:avLst/>
          </a:prstGeom>
          <a:noFill/>
          <a:ln w="3175">
            <a:noFill/>
          </a:ln>
        </p:spPr>
        <p:txBody>
          <a:bodyPr wrap="square" rtlCol="0">
            <a:spAutoFit/>
          </a:bodyPr>
          <a:lstStyle/>
          <a:p>
            <a:r>
              <a:rPr lang="en-GB" dirty="0" err="1">
                <a:solidFill>
                  <a:schemeClr val="bg1"/>
                </a:solidFill>
              </a:rPr>
              <a:t>PRItoSEC</a:t>
            </a:r>
            <a:r>
              <a:rPr lang="en-GB" dirty="0">
                <a:solidFill>
                  <a:schemeClr val="bg1"/>
                </a:solidFill>
              </a:rPr>
              <a:t> Phase</a:t>
            </a:r>
            <a:br>
              <a:rPr lang="en-GB" dirty="0">
                <a:solidFill>
                  <a:schemeClr val="bg1"/>
                </a:solidFill>
              </a:rPr>
            </a:br>
            <a:r>
              <a:rPr lang="en-GB" dirty="0">
                <a:solidFill>
                  <a:schemeClr val="bg1"/>
                </a:solidFill>
              </a:rPr>
              <a:t>90 – (Bridge Phase / 2)</a:t>
            </a:r>
            <a:endParaRPr lang="en-US" dirty="0">
              <a:solidFill>
                <a:schemeClr val="bg1"/>
              </a:solidFill>
            </a:endParaRPr>
          </a:p>
        </p:txBody>
      </p:sp>
      <p:cxnSp>
        <p:nvCxnSpPr>
          <p:cNvPr id="41" name="Straight Arrow Connector 40">
            <a:extLst>
              <a:ext uri="{FF2B5EF4-FFF2-40B4-BE49-F238E27FC236}">
                <a16:creationId xmlns:a16="http://schemas.microsoft.com/office/drawing/2014/main" id="{2A4F3B22-898B-E88A-36BE-9E357A1AB372}"/>
              </a:ext>
            </a:extLst>
          </p:cNvPr>
          <p:cNvCxnSpPr/>
          <p:nvPr/>
        </p:nvCxnSpPr>
        <p:spPr>
          <a:xfrm flipH="1">
            <a:off x="6607277" y="2430907"/>
            <a:ext cx="1268362" cy="164809"/>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D85FE6A7-B5F5-6A7D-136E-1E374273EF8E}"/>
              </a:ext>
            </a:extLst>
          </p:cNvPr>
          <p:cNvCxnSpPr/>
          <p:nvPr/>
        </p:nvCxnSpPr>
        <p:spPr>
          <a:xfrm>
            <a:off x="8003458" y="2430907"/>
            <a:ext cx="0" cy="868051"/>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325980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8912D-D1F0-2820-FE4A-F965C3A27846}"/>
              </a:ext>
            </a:extLst>
          </p:cNvPr>
          <p:cNvSpPr>
            <a:spLocks noGrp="1"/>
          </p:cNvSpPr>
          <p:nvPr>
            <p:ph type="title"/>
          </p:nvPr>
        </p:nvSpPr>
        <p:spPr>
          <a:xfrm>
            <a:off x="317090" y="395860"/>
            <a:ext cx="10704867" cy="1325563"/>
          </a:xfrm>
        </p:spPr>
        <p:txBody>
          <a:bodyPr/>
          <a:lstStyle/>
          <a:p>
            <a:r>
              <a:rPr lang="en-GB" dirty="0"/>
              <a:t>PWM Configuration – Cascaded PWM 1-2-3-4</a:t>
            </a:r>
            <a:endParaRPr lang="en-US" dirty="0"/>
          </a:p>
        </p:txBody>
      </p:sp>
      <p:pic>
        <p:nvPicPr>
          <p:cNvPr id="5" name="Picture 4">
            <a:extLst>
              <a:ext uri="{FF2B5EF4-FFF2-40B4-BE49-F238E27FC236}">
                <a16:creationId xmlns:a16="http://schemas.microsoft.com/office/drawing/2014/main" id="{7D0F3AC7-FDF1-1A40-5F7B-B8C98C81DD3B}"/>
              </a:ext>
            </a:extLst>
          </p:cNvPr>
          <p:cNvPicPr>
            <a:picLocks noChangeAspect="1"/>
          </p:cNvPicPr>
          <p:nvPr/>
        </p:nvPicPr>
        <p:blipFill>
          <a:blip r:embed="rId2"/>
          <a:stretch>
            <a:fillRect/>
          </a:stretch>
        </p:blipFill>
        <p:spPr>
          <a:xfrm>
            <a:off x="1090264" y="1642670"/>
            <a:ext cx="8733277" cy="4534293"/>
          </a:xfrm>
          <a:prstGeom prst="rect">
            <a:avLst/>
          </a:prstGeom>
        </p:spPr>
      </p:pic>
      <p:sp>
        <p:nvSpPr>
          <p:cNvPr id="6" name="TextBox 5">
            <a:extLst>
              <a:ext uri="{FF2B5EF4-FFF2-40B4-BE49-F238E27FC236}">
                <a16:creationId xmlns:a16="http://schemas.microsoft.com/office/drawing/2014/main" id="{2BBDBC05-272F-859B-E653-19791FE5F82B}"/>
              </a:ext>
            </a:extLst>
          </p:cNvPr>
          <p:cNvSpPr txBox="1"/>
          <p:nvPr/>
        </p:nvSpPr>
        <p:spPr>
          <a:xfrm>
            <a:off x="1720645" y="2783567"/>
            <a:ext cx="875304" cy="369332"/>
          </a:xfrm>
          <a:prstGeom prst="rect">
            <a:avLst/>
          </a:prstGeom>
          <a:noFill/>
        </p:spPr>
        <p:txBody>
          <a:bodyPr wrap="none" rtlCol="0">
            <a:spAutoFit/>
          </a:bodyPr>
          <a:lstStyle/>
          <a:p>
            <a:r>
              <a:rPr lang="en-GB" dirty="0">
                <a:solidFill>
                  <a:srgbClr val="FFFF00"/>
                </a:solidFill>
              </a:rPr>
              <a:t>PWM1 </a:t>
            </a:r>
            <a:endParaRPr lang="en-US" dirty="0">
              <a:solidFill>
                <a:srgbClr val="FFFF00"/>
              </a:solidFill>
            </a:endParaRPr>
          </a:p>
        </p:txBody>
      </p:sp>
      <p:sp>
        <p:nvSpPr>
          <p:cNvPr id="7" name="TextBox 6">
            <a:extLst>
              <a:ext uri="{FF2B5EF4-FFF2-40B4-BE49-F238E27FC236}">
                <a16:creationId xmlns:a16="http://schemas.microsoft.com/office/drawing/2014/main" id="{00F37D87-89A7-3A8C-44C2-C57F7128E9FF}"/>
              </a:ext>
            </a:extLst>
          </p:cNvPr>
          <p:cNvSpPr txBox="1"/>
          <p:nvPr/>
        </p:nvSpPr>
        <p:spPr>
          <a:xfrm>
            <a:off x="1720645" y="3379827"/>
            <a:ext cx="828817" cy="369332"/>
          </a:xfrm>
          <a:prstGeom prst="rect">
            <a:avLst/>
          </a:prstGeom>
          <a:noFill/>
        </p:spPr>
        <p:txBody>
          <a:bodyPr wrap="none" rtlCol="0">
            <a:spAutoFit/>
          </a:bodyPr>
          <a:lstStyle/>
          <a:p>
            <a:r>
              <a:rPr lang="en-GB" dirty="0">
                <a:solidFill>
                  <a:schemeClr val="accent5">
                    <a:lumMod val="60000"/>
                    <a:lumOff val="40000"/>
                  </a:schemeClr>
                </a:solidFill>
              </a:rPr>
              <a:t>PWM3</a:t>
            </a:r>
            <a:endParaRPr lang="en-US" dirty="0">
              <a:solidFill>
                <a:schemeClr val="accent5">
                  <a:lumMod val="60000"/>
                  <a:lumOff val="40000"/>
                </a:schemeClr>
              </a:solidFill>
            </a:endParaRPr>
          </a:p>
        </p:txBody>
      </p:sp>
      <p:sp>
        <p:nvSpPr>
          <p:cNvPr id="8" name="TextBox 7">
            <a:extLst>
              <a:ext uri="{FF2B5EF4-FFF2-40B4-BE49-F238E27FC236}">
                <a16:creationId xmlns:a16="http://schemas.microsoft.com/office/drawing/2014/main" id="{5EBB2003-9E6D-1B82-2E73-11E16D86EE53}"/>
              </a:ext>
            </a:extLst>
          </p:cNvPr>
          <p:cNvSpPr txBox="1"/>
          <p:nvPr/>
        </p:nvSpPr>
        <p:spPr>
          <a:xfrm>
            <a:off x="1674158" y="4920828"/>
            <a:ext cx="875304" cy="369332"/>
          </a:xfrm>
          <a:prstGeom prst="rect">
            <a:avLst/>
          </a:prstGeom>
          <a:noFill/>
        </p:spPr>
        <p:txBody>
          <a:bodyPr wrap="none" rtlCol="0">
            <a:spAutoFit/>
          </a:bodyPr>
          <a:lstStyle/>
          <a:p>
            <a:r>
              <a:rPr lang="en-GB" dirty="0">
                <a:solidFill>
                  <a:schemeClr val="accent4">
                    <a:lumMod val="40000"/>
                    <a:lumOff val="60000"/>
                  </a:schemeClr>
                </a:solidFill>
              </a:rPr>
              <a:t>PWM2 </a:t>
            </a:r>
            <a:endParaRPr lang="en-US" dirty="0">
              <a:solidFill>
                <a:schemeClr val="accent4">
                  <a:lumMod val="40000"/>
                  <a:lumOff val="60000"/>
                </a:schemeClr>
              </a:solidFill>
            </a:endParaRPr>
          </a:p>
        </p:txBody>
      </p:sp>
      <p:sp>
        <p:nvSpPr>
          <p:cNvPr id="9" name="TextBox 8">
            <a:extLst>
              <a:ext uri="{FF2B5EF4-FFF2-40B4-BE49-F238E27FC236}">
                <a16:creationId xmlns:a16="http://schemas.microsoft.com/office/drawing/2014/main" id="{2C13024E-5386-7B08-9187-66BF58311DF7}"/>
              </a:ext>
            </a:extLst>
          </p:cNvPr>
          <p:cNvSpPr txBox="1"/>
          <p:nvPr/>
        </p:nvSpPr>
        <p:spPr>
          <a:xfrm>
            <a:off x="1743888" y="5807631"/>
            <a:ext cx="828817" cy="369332"/>
          </a:xfrm>
          <a:prstGeom prst="rect">
            <a:avLst/>
          </a:prstGeom>
          <a:noFill/>
        </p:spPr>
        <p:txBody>
          <a:bodyPr wrap="none" rtlCol="0">
            <a:spAutoFit/>
          </a:bodyPr>
          <a:lstStyle/>
          <a:p>
            <a:r>
              <a:rPr lang="en-GB" dirty="0">
                <a:solidFill>
                  <a:schemeClr val="accent3">
                    <a:lumMod val="60000"/>
                    <a:lumOff val="40000"/>
                  </a:schemeClr>
                </a:solidFill>
              </a:rPr>
              <a:t>PWM4</a:t>
            </a:r>
            <a:endParaRPr lang="en-US" dirty="0">
              <a:solidFill>
                <a:schemeClr val="accent3">
                  <a:lumMod val="60000"/>
                  <a:lumOff val="40000"/>
                </a:schemeClr>
              </a:solidFill>
            </a:endParaRPr>
          </a:p>
        </p:txBody>
      </p:sp>
    </p:spTree>
    <p:extLst>
      <p:ext uri="{BB962C8B-B14F-4D97-AF65-F5344CB8AC3E}">
        <p14:creationId xmlns:p14="http://schemas.microsoft.com/office/powerpoint/2010/main" val="12905346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22855-3FF9-DE27-F220-EF9C9A3CEB06}"/>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41105B3F-BFAD-9E7B-69DD-D57F32B54461}"/>
              </a:ext>
            </a:extLst>
          </p:cNvPr>
          <p:cNvPicPr>
            <a:picLocks noChangeAspect="1"/>
          </p:cNvPicPr>
          <p:nvPr/>
        </p:nvPicPr>
        <p:blipFill>
          <a:blip r:embed="rId2"/>
          <a:stretch>
            <a:fillRect/>
          </a:stretch>
        </p:blipFill>
        <p:spPr>
          <a:xfrm>
            <a:off x="3597146" y="2787617"/>
            <a:ext cx="4997707" cy="1282766"/>
          </a:xfrm>
          <a:prstGeom prst="rect">
            <a:avLst/>
          </a:prstGeom>
        </p:spPr>
      </p:pic>
      <p:pic>
        <p:nvPicPr>
          <p:cNvPr id="7" name="Picture 6">
            <a:extLst>
              <a:ext uri="{FF2B5EF4-FFF2-40B4-BE49-F238E27FC236}">
                <a16:creationId xmlns:a16="http://schemas.microsoft.com/office/drawing/2014/main" id="{25A7BC83-FBDA-551B-46CE-794CB772461B}"/>
              </a:ext>
            </a:extLst>
          </p:cNvPr>
          <p:cNvPicPr>
            <a:picLocks noChangeAspect="1"/>
          </p:cNvPicPr>
          <p:nvPr/>
        </p:nvPicPr>
        <p:blipFill>
          <a:blip r:embed="rId3"/>
          <a:stretch>
            <a:fillRect/>
          </a:stretch>
        </p:blipFill>
        <p:spPr>
          <a:xfrm>
            <a:off x="2851422" y="4487827"/>
            <a:ext cx="7055213" cy="1358970"/>
          </a:xfrm>
          <a:prstGeom prst="rect">
            <a:avLst/>
          </a:prstGeom>
        </p:spPr>
      </p:pic>
    </p:spTree>
    <p:extLst>
      <p:ext uri="{BB962C8B-B14F-4D97-AF65-F5344CB8AC3E}">
        <p14:creationId xmlns:p14="http://schemas.microsoft.com/office/powerpoint/2010/main" val="3266185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4D325-0530-EDF4-9482-95DF4F0DE3D5}"/>
              </a:ext>
            </a:extLst>
          </p:cNvPr>
          <p:cNvSpPr>
            <a:spLocks noGrp="1"/>
          </p:cNvSpPr>
          <p:nvPr>
            <p:ph type="title"/>
          </p:nvPr>
        </p:nvSpPr>
        <p:spPr/>
        <p:txBody>
          <a:bodyPr/>
          <a:lstStyle/>
          <a:p>
            <a:r>
              <a:rPr lang="en-GB" dirty="0"/>
              <a:t>DAB </a:t>
            </a:r>
            <a:r>
              <a:rPr lang="en-GB" dirty="0" err="1"/>
              <a:t>Garching</a:t>
            </a:r>
            <a:r>
              <a:rPr lang="en-GB" dirty="0"/>
              <a:t> test</a:t>
            </a:r>
            <a:endParaRPr lang="en-US" dirty="0"/>
          </a:p>
        </p:txBody>
      </p:sp>
      <p:pic>
        <p:nvPicPr>
          <p:cNvPr id="5" name="Content Placeholder 4">
            <a:extLst>
              <a:ext uri="{FF2B5EF4-FFF2-40B4-BE49-F238E27FC236}">
                <a16:creationId xmlns:a16="http://schemas.microsoft.com/office/drawing/2014/main" id="{84F03657-6ABA-49AB-B7E0-B311F88D00E7}"/>
              </a:ext>
            </a:extLst>
          </p:cNvPr>
          <p:cNvPicPr>
            <a:picLocks noGrp="1" noChangeAspect="1"/>
          </p:cNvPicPr>
          <p:nvPr>
            <p:ph idx="1"/>
          </p:nvPr>
        </p:nvPicPr>
        <p:blipFill>
          <a:blip r:embed="rId2"/>
          <a:stretch>
            <a:fillRect/>
          </a:stretch>
        </p:blipFill>
        <p:spPr>
          <a:xfrm>
            <a:off x="1571354" y="1690688"/>
            <a:ext cx="6873742" cy="4351338"/>
          </a:xfrm>
        </p:spPr>
      </p:pic>
    </p:spTree>
    <p:extLst>
      <p:ext uri="{BB962C8B-B14F-4D97-AF65-F5344CB8AC3E}">
        <p14:creationId xmlns:p14="http://schemas.microsoft.com/office/powerpoint/2010/main" val="12747582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15AB3-42DE-6BCB-8504-1FD250AC2166}"/>
              </a:ext>
            </a:extLst>
          </p:cNvPr>
          <p:cNvSpPr>
            <a:spLocks noGrp="1"/>
          </p:cNvSpPr>
          <p:nvPr>
            <p:ph type="title"/>
          </p:nvPr>
        </p:nvSpPr>
        <p:spPr/>
        <p:txBody>
          <a:bodyPr/>
          <a:lstStyle/>
          <a:p>
            <a:endParaRPr lang="en-US" dirty="0"/>
          </a:p>
        </p:txBody>
      </p:sp>
      <p:pic>
        <p:nvPicPr>
          <p:cNvPr id="5" name="Picture 4">
            <a:extLst>
              <a:ext uri="{FF2B5EF4-FFF2-40B4-BE49-F238E27FC236}">
                <a16:creationId xmlns:a16="http://schemas.microsoft.com/office/drawing/2014/main" id="{ACFAD861-3C70-4DF4-A523-AEC9A791ECB7}"/>
              </a:ext>
            </a:extLst>
          </p:cNvPr>
          <p:cNvPicPr>
            <a:picLocks noChangeAspect="1"/>
          </p:cNvPicPr>
          <p:nvPr/>
        </p:nvPicPr>
        <p:blipFill>
          <a:blip r:embed="rId2"/>
          <a:stretch>
            <a:fillRect/>
          </a:stretch>
        </p:blipFill>
        <p:spPr>
          <a:xfrm>
            <a:off x="2906753" y="1838068"/>
            <a:ext cx="6378493" cy="4519052"/>
          </a:xfrm>
          <a:prstGeom prst="rect">
            <a:avLst/>
          </a:prstGeom>
        </p:spPr>
      </p:pic>
    </p:spTree>
    <p:extLst>
      <p:ext uri="{BB962C8B-B14F-4D97-AF65-F5344CB8AC3E}">
        <p14:creationId xmlns:p14="http://schemas.microsoft.com/office/powerpoint/2010/main" val="18327644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94E02-8F4C-E884-FE0B-8EFF82705E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1A58E67-29AD-E91C-5B81-6C67745C105E}"/>
              </a:ext>
            </a:extLst>
          </p:cNvPr>
          <p:cNvSpPr>
            <a:spLocks noGrp="1"/>
          </p:cNvSpPr>
          <p:nvPr>
            <p:ph idx="1"/>
          </p:nvPr>
        </p:nvSpPr>
        <p:spPr/>
        <p:txBody>
          <a:bodyPr/>
          <a:lstStyle/>
          <a:p>
            <a:r>
              <a:rPr lang="en-GB" dirty="0"/>
              <a:t>Deadtime checking </a:t>
            </a:r>
            <a:endParaRPr lang="en-US" dirty="0"/>
          </a:p>
        </p:txBody>
      </p:sp>
    </p:spTree>
    <p:extLst>
      <p:ext uri="{BB962C8B-B14F-4D97-AF65-F5344CB8AC3E}">
        <p14:creationId xmlns:p14="http://schemas.microsoft.com/office/powerpoint/2010/main" val="25892436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E7418-C983-51BB-4AE0-D16C3E0A9F8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D21F7B2-B50F-44B6-35BA-03A1CDE319E0}"/>
              </a:ext>
            </a:extLst>
          </p:cNvPr>
          <p:cNvPicPr>
            <a:picLocks noGrp="1" noChangeAspect="1"/>
          </p:cNvPicPr>
          <p:nvPr>
            <p:ph idx="1"/>
          </p:nvPr>
        </p:nvPicPr>
        <p:blipFill>
          <a:blip r:embed="rId2"/>
          <a:stretch>
            <a:fillRect/>
          </a:stretch>
        </p:blipFill>
        <p:spPr>
          <a:xfrm>
            <a:off x="-1739508" y="1984642"/>
            <a:ext cx="7018628" cy="4092295"/>
          </a:xfrm>
        </p:spPr>
      </p:pic>
      <p:pic>
        <p:nvPicPr>
          <p:cNvPr id="7" name="Picture 6">
            <a:extLst>
              <a:ext uri="{FF2B5EF4-FFF2-40B4-BE49-F238E27FC236}">
                <a16:creationId xmlns:a16="http://schemas.microsoft.com/office/drawing/2014/main" id="{8A44220F-0EE3-00CD-D4B6-2C4AB61DF65A}"/>
              </a:ext>
            </a:extLst>
          </p:cNvPr>
          <p:cNvPicPr>
            <a:picLocks noChangeAspect="1"/>
          </p:cNvPicPr>
          <p:nvPr/>
        </p:nvPicPr>
        <p:blipFill>
          <a:blip r:embed="rId3"/>
          <a:stretch>
            <a:fillRect/>
          </a:stretch>
        </p:blipFill>
        <p:spPr>
          <a:xfrm>
            <a:off x="6243673" y="2129435"/>
            <a:ext cx="6980525" cy="3947502"/>
          </a:xfrm>
          <a:prstGeom prst="rect">
            <a:avLst/>
          </a:prstGeom>
        </p:spPr>
      </p:pic>
    </p:spTree>
    <p:extLst>
      <p:ext uri="{BB962C8B-B14F-4D97-AF65-F5344CB8AC3E}">
        <p14:creationId xmlns:p14="http://schemas.microsoft.com/office/powerpoint/2010/main" val="1330892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17F05-033B-B906-5621-EA673C925AEB}"/>
              </a:ext>
            </a:extLst>
          </p:cNvPr>
          <p:cNvSpPr>
            <a:spLocks noGrp="1"/>
          </p:cNvSpPr>
          <p:nvPr>
            <p:ph type="title"/>
          </p:nvPr>
        </p:nvSpPr>
        <p:spPr/>
        <p:txBody>
          <a:bodyPr/>
          <a:lstStyle/>
          <a:p>
            <a:r>
              <a:rPr lang="en-GB" dirty="0"/>
              <a:t>MCC PWM2</a:t>
            </a:r>
            <a:endParaRPr lang="en-US" dirty="0"/>
          </a:p>
        </p:txBody>
      </p:sp>
      <p:sp>
        <p:nvSpPr>
          <p:cNvPr id="3" name="Content Placeholder 2">
            <a:extLst>
              <a:ext uri="{FF2B5EF4-FFF2-40B4-BE49-F238E27FC236}">
                <a16:creationId xmlns:a16="http://schemas.microsoft.com/office/drawing/2014/main" id="{5E534D3A-1EEB-3048-0F83-EDB261A682B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5CF3B1E-FE84-E0D9-05D8-EB02A7FCD626}"/>
              </a:ext>
            </a:extLst>
          </p:cNvPr>
          <p:cNvPicPr>
            <a:picLocks noChangeAspect="1"/>
          </p:cNvPicPr>
          <p:nvPr/>
        </p:nvPicPr>
        <p:blipFill>
          <a:blip r:embed="rId2"/>
          <a:stretch>
            <a:fillRect/>
          </a:stretch>
        </p:blipFill>
        <p:spPr>
          <a:xfrm>
            <a:off x="838200" y="1586307"/>
            <a:ext cx="5075187" cy="3841099"/>
          </a:xfrm>
          <a:prstGeom prst="rect">
            <a:avLst/>
          </a:prstGeom>
        </p:spPr>
      </p:pic>
      <p:pic>
        <p:nvPicPr>
          <p:cNvPr id="7" name="Picture 6">
            <a:extLst>
              <a:ext uri="{FF2B5EF4-FFF2-40B4-BE49-F238E27FC236}">
                <a16:creationId xmlns:a16="http://schemas.microsoft.com/office/drawing/2014/main" id="{D2153B4D-7038-B21D-5A5C-926B0B3AC7AE}"/>
              </a:ext>
            </a:extLst>
          </p:cNvPr>
          <p:cNvPicPr>
            <a:picLocks noChangeAspect="1"/>
          </p:cNvPicPr>
          <p:nvPr/>
        </p:nvPicPr>
        <p:blipFill>
          <a:blip r:embed="rId3"/>
          <a:stretch>
            <a:fillRect/>
          </a:stretch>
        </p:blipFill>
        <p:spPr>
          <a:xfrm>
            <a:off x="6037440" y="2063598"/>
            <a:ext cx="5181166" cy="3207892"/>
          </a:xfrm>
          <a:prstGeom prst="rect">
            <a:avLst/>
          </a:prstGeom>
        </p:spPr>
      </p:pic>
    </p:spTree>
    <p:extLst>
      <p:ext uri="{BB962C8B-B14F-4D97-AF65-F5344CB8AC3E}">
        <p14:creationId xmlns:p14="http://schemas.microsoft.com/office/powerpoint/2010/main" val="20855540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9F96D1-DBBF-CFE5-0DD0-5B7DB5F6AB38}"/>
              </a:ext>
            </a:extLst>
          </p:cNvPr>
          <p:cNvPicPr>
            <a:picLocks noChangeAspect="1"/>
          </p:cNvPicPr>
          <p:nvPr/>
        </p:nvPicPr>
        <p:blipFill>
          <a:blip r:embed="rId2"/>
          <a:stretch>
            <a:fillRect/>
          </a:stretch>
        </p:blipFill>
        <p:spPr>
          <a:xfrm>
            <a:off x="716633" y="422554"/>
            <a:ext cx="9637319" cy="5449925"/>
          </a:xfrm>
          <a:prstGeom prst="rect">
            <a:avLst/>
          </a:prstGeom>
        </p:spPr>
      </p:pic>
      <p:sp>
        <p:nvSpPr>
          <p:cNvPr id="10" name="TextBox 9">
            <a:extLst>
              <a:ext uri="{FF2B5EF4-FFF2-40B4-BE49-F238E27FC236}">
                <a16:creationId xmlns:a16="http://schemas.microsoft.com/office/drawing/2014/main" id="{1DBD2988-2760-AB37-25B2-FC7B45B87E79}"/>
              </a:ext>
            </a:extLst>
          </p:cNvPr>
          <p:cNvSpPr txBox="1"/>
          <p:nvPr/>
        </p:nvSpPr>
        <p:spPr>
          <a:xfrm>
            <a:off x="1005840" y="2651760"/>
            <a:ext cx="651140" cy="261610"/>
          </a:xfrm>
          <a:prstGeom prst="rect">
            <a:avLst/>
          </a:prstGeom>
          <a:noFill/>
        </p:spPr>
        <p:txBody>
          <a:bodyPr wrap="none" rtlCol="0">
            <a:spAutoFit/>
          </a:bodyPr>
          <a:lstStyle/>
          <a:p>
            <a:r>
              <a:rPr lang="en-GB" sz="1100" dirty="0">
                <a:solidFill>
                  <a:srgbClr val="FF0000"/>
                </a:solidFill>
              </a:rPr>
              <a:t>PWM1L</a:t>
            </a:r>
            <a:endParaRPr lang="en-US" dirty="0">
              <a:solidFill>
                <a:srgbClr val="FF0000"/>
              </a:solidFill>
            </a:endParaRPr>
          </a:p>
        </p:txBody>
      </p:sp>
      <p:sp>
        <p:nvSpPr>
          <p:cNvPr id="11" name="TextBox 10">
            <a:extLst>
              <a:ext uri="{FF2B5EF4-FFF2-40B4-BE49-F238E27FC236}">
                <a16:creationId xmlns:a16="http://schemas.microsoft.com/office/drawing/2014/main" id="{22F0FFAB-3C36-A623-36A9-B098DD261D68}"/>
              </a:ext>
            </a:extLst>
          </p:cNvPr>
          <p:cNvSpPr txBox="1"/>
          <p:nvPr/>
        </p:nvSpPr>
        <p:spPr>
          <a:xfrm>
            <a:off x="1016000" y="2804160"/>
            <a:ext cx="679994" cy="261610"/>
          </a:xfrm>
          <a:prstGeom prst="rect">
            <a:avLst/>
          </a:prstGeom>
          <a:noFill/>
        </p:spPr>
        <p:txBody>
          <a:bodyPr wrap="none" rtlCol="0">
            <a:spAutoFit/>
          </a:bodyPr>
          <a:lstStyle/>
          <a:p>
            <a:r>
              <a:rPr lang="en-GB" sz="1100" dirty="0">
                <a:solidFill>
                  <a:srgbClr val="FF0000"/>
                </a:solidFill>
              </a:rPr>
              <a:t>PWM1H</a:t>
            </a:r>
            <a:endParaRPr lang="en-US" dirty="0">
              <a:solidFill>
                <a:srgbClr val="FF0000"/>
              </a:solidFill>
            </a:endParaRPr>
          </a:p>
        </p:txBody>
      </p:sp>
      <p:sp>
        <p:nvSpPr>
          <p:cNvPr id="12" name="TextBox 11">
            <a:extLst>
              <a:ext uri="{FF2B5EF4-FFF2-40B4-BE49-F238E27FC236}">
                <a16:creationId xmlns:a16="http://schemas.microsoft.com/office/drawing/2014/main" id="{4CD909FD-A8E6-DD7D-42A3-62303FAD7077}"/>
              </a:ext>
            </a:extLst>
          </p:cNvPr>
          <p:cNvSpPr txBox="1"/>
          <p:nvPr/>
        </p:nvSpPr>
        <p:spPr>
          <a:xfrm>
            <a:off x="995680" y="2987040"/>
            <a:ext cx="679994" cy="261610"/>
          </a:xfrm>
          <a:prstGeom prst="rect">
            <a:avLst/>
          </a:prstGeom>
          <a:noFill/>
        </p:spPr>
        <p:txBody>
          <a:bodyPr wrap="none" rtlCol="0">
            <a:spAutoFit/>
          </a:bodyPr>
          <a:lstStyle/>
          <a:p>
            <a:r>
              <a:rPr lang="en-GB" sz="1100" dirty="0">
                <a:solidFill>
                  <a:srgbClr val="FF0000"/>
                </a:solidFill>
              </a:rPr>
              <a:t>PWM3H</a:t>
            </a:r>
            <a:endParaRPr lang="en-US" dirty="0">
              <a:solidFill>
                <a:srgbClr val="FF0000"/>
              </a:solidFill>
            </a:endParaRPr>
          </a:p>
        </p:txBody>
      </p:sp>
      <p:sp>
        <p:nvSpPr>
          <p:cNvPr id="13" name="TextBox 12">
            <a:extLst>
              <a:ext uri="{FF2B5EF4-FFF2-40B4-BE49-F238E27FC236}">
                <a16:creationId xmlns:a16="http://schemas.microsoft.com/office/drawing/2014/main" id="{F748971C-605E-EFAC-18A8-20B78D3E4AAE}"/>
              </a:ext>
            </a:extLst>
          </p:cNvPr>
          <p:cNvSpPr txBox="1"/>
          <p:nvPr/>
        </p:nvSpPr>
        <p:spPr>
          <a:xfrm>
            <a:off x="1005840" y="3139440"/>
            <a:ext cx="651140" cy="261610"/>
          </a:xfrm>
          <a:prstGeom prst="rect">
            <a:avLst/>
          </a:prstGeom>
          <a:noFill/>
        </p:spPr>
        <p:txBody>
          <a:bodyPr wrap="none" rtlCol="0">
            <a:spAutoFit/>
          </a:bodyPr>
          <a:lstStyle/>
          <a:p>
            <a:r>
              <a:rPr lang="en-GB" sz="1100" dirty="0">
                <a:solidFill>
                  <a:srgbClr val="FF0000"/>
                </a:solidFill>
              </a:rPr>
              <a:t>PWM3L</a:t>
            </a:r>
            <a:endParaRPr lang="en-US" dirty="0">
              <a:solidFill>
                <a:srgbClr val="FF0000"/>
              </a:solidFill>
            </a:endParaRPr>
          </a:p>
        </p:txBody>
      </p:sp>
      <p:sp>
        <p:nvSpPr>
          <p:cNvPr id="14" name="TextBox 13">
            <a:extLst>
              <a:ext uri="{FF2B5EF4-FFF2-40B4-BE49-F238E27FC236}">
                <a16:creationId xmlns:a16="http://schemas.microsoft.com/office/drawing/2014/main" id="{08E685AB-DDC3-5989-7733-7E221B66B79D}"/>
              </a:ext>
            </a:extLst>
          </p:cNvPr>
          <p:cNvSpPr txBox="1"/>
          <p:nvPr/>
        </p:nvSpPr>
        <p:spPr>
          <a:xfrm>
            <a:off x="1026160" y="3271520"/>
            <a:ext cx="651140" cy="261610"/>
          </a:xfrm>
          <a:prstGeom prst="rect">
            <a:avLst/>
          </a:prstGeom>
          <a:noFill/>
        </p:spPr>
        <p:txBody>
          <a:bodyPr wrap="none" rtlCol="0">
            <a:spAutoFit/>
          </a:bodyPr>
          <a:lstStyle/>
          <a:p>
            <a:r>
              <a:rPr lang="en-GB" sz="1100" dirty="0">
                <a:solidFill>
                  <a:srgbClr val="FF0000"/>
                </a:solidFill>
              </a:rPr>
              <a:t>PWM2L</a:t>
            </a:r>
            <a:endParaRPr lang="en-US" dirty="0">
              <a:solidFill>
                <a:srgbClr val="FF0000"/>
              </a:solidFill>
            </a:endParaRPr>
          </a:p>
        </p:txBody>
      </p:sp>
      <p:sp>
        <p:nvSpPr>
          <p:cNvPr id="15" name="TextBox 14">
            <a:extLst>
              <a:ext uri="{FF2B5EF4-FFF2-40B4-BE49-F238E27FC236}">
                <a16:creationId xmlns:a16="http://schemas.microsoft.com/office/drawing/2014/main" id="{106C3076-CE9B-F061-6179-2B41027D7956}"/>
              </a:ext>
            </a:extLst>
          </p:cNvPr>
          <p:cNvSpPr txBox="1"/>
          <p:nvPr/>
        </p:nvSpPr>
        <p:spPr>
          <a:xfrm>
            <a:off x="1036320" y="3423920"/>
            <a:ext cx="679994" cy="261610"/>
          </a:xfrm>
          <a:prstGeom prst="rect">
            <a:avLst/>
          </a:prstGeom>
          <a:noFill/>
        </p:spPr>
        <p:txBody>
          <a:bodyPr wrap="none" rtlCol="0">
            <a:spAutoFit/>
          </a:bodyPr>
          <a:lstStyle/>
          <a:p>
            <a:r>
              <a:rPr lang="en-GB" sz="1100" dirty="0">
                <a:solidFill>
                  <a:srgbClr val="FF0000"/>
                </a:solidFill>
              </a:rPr>
              <a:t>PWM2H</a:t>
            </a:r>
            <a:endParaRPr lang="en-US" dirty="0">
              <a:solidFill>
                <a:srgbClr val="FF0000"/>
              </a:solidFill>
            </a:endParaRPr>
          </a:p>
        </p:txBody>
      </p:sp>
      <p:sp>
        <p:nvSpPr>
          <p:cNvPr id="16" name="TextBox 15">
            <a:extLst>
              <a:ext uri="{FF2B5EF4-FFF2-40B4-BE49-F238E27FC236}">
                <a16:creationId xmlns:a16="http://schemas.microsoft.com/office/drawing/2014/main" id="{30010EBA-606D-38E4-2224-EC17887BADF3}"/>
              </a:ext>
            </a:extLst>
          </p:cNvPr>
          <p:cNvSpPr txBox="1"/>
          <p:nvPr/>
        </p:nvSpPr>
        <p:spPr>
          <a:xfrm>
            <a:off x="1016000" y="3606800"/>
            <a:ext cx="679994" cy="261610"/>
          </a:xfrm>
          <a:prstGeom prst="rect">
            <a:avLst/>
          </a:prstGeom>
          <a:noFill/>
        </p:spPr>
        <p:txBody>
          <a:bodyPr wrap="none" rtlCol="0">
            <a:spAutoFit/>
          </a:bodyPr>
          <a:lstStyle/>
          <a:p>
            <a:r>
              <a:rPr lang="en-GB" sz="1100" dirty="0">
                <a:solidFill>
                  <a:srgbClr val="FF0000"/>
                </a:solidFill>
              </a:rPr>
              <a:t>PWM4H</a:t>
            </a:r>
            <a:endParaRPr lang="en-US" dirty="0">
              <a:solidFill>
                <a:srgbClr val="FF0000"/>
              </a:solidFill>
            </a:endParaRPr>
          </a:p>
        </p:txBody>
      </p:sp>
      <p:sp>
        <p:nvSpPr>
          <p:cNvPr id="17" name="TextBox 16">
            <a:extLst>
              <a:ext uri="{FF2B5EF4-FFF2-40B4-BE49-F238E27FC236}">
                <a16:creationId xmlns:a16="http://schemas.microsoft.com/office/drawing/2014/main" id="{B821DC32-2177-B44D-A89A-6DCC6EA8C503}"/>
              </a:ext>
            </a:extLst>
          </p:cNvPr>
          <p:cNvSpPr txBox="1"/>
          <p:nvPr/>
        </p:nvSpPr>
        <p:spPr>
          <a:xfrm>
            <a:off x="1026160" y="3759200"/>
            <a:ext cx="651140" cy="261610"/>
          </a:xfrm>
          <a:prstGeom prst="rect">
            <a:avLst/>
          </a:prstGeom>
          <a:noFill/>
        </p:spPr>
        <p:txBody>
          <a:bodyPr wrap="none" rtlCol="0">
            <a:spAutoFit/>
          </a:bodyPr>
          <a:lstStyle/>
          <a:p>
            <a:r>
              <a:rPr lang="en-GB" sz="1100" dirty="0">
                <a:solidFill>
                  <a:srgbClr val="FF0000"/>
                </a:solidFill>
              </a:rPr>
              <a:t>PWM4L</a:t>
            </a:r>
            <a:endParaRPr lang="en-US" dirty="0">
              <a:solidFill>
                <a:srgbClr val="FF0000"/>
              </a:solidFill>
            </a:endParaRPr>
          </a:p>
        </p:txBody>
      </p:sp>
      <p:sp>
        <p:nvSpPr>
          <p:cNvPr id="18" name="TextBox 17">
            <a:extLst>
              <a:ext uri="{FF2B5EF4-FFF2-40B4-BE49-F238E27FC236}">
                <a16:creationId xmlns:a16="http://schemas.microsoft.com/office/drawing/2014/main" id="{73F10897-E0B4-3D7F-7BEF-1A28C73A5711}"/>
              </a:ext>
            </a:extLst>
          </p:cNvPr>
          <p:cNvSpPr txBox="1"/>
          <p:nvPr/>
        </p:nvSpPr>
        <p:spPr>
          <a:xfrm>
            <a:off x="4572000" y="1666240"/>
            <a:ext cx="1287275" cy="646331"/>
          </a:xfrm>
          <a:prstGeom prst="rect">
            <a:avLst/>
          </a:prstGeom>
          <a:noFill/>
        </p:spPr>
        <p:txBody>
          <a:bodyPr wrap="none" rtlCol="0">
            <a:spAutoFit/>
          </a:bodyPr>
          <a:lstStyle/>
          <a:p>
            <a:r>
              <a:rPr lang="en-GB" dirty="0" err="1">
                <a:solidFill>
                  <a:schemeClr val="bg1"/>
                </a:solidFill>
              </a:rPr>
              <a:t>Pri</a:t>
            </a:r>
            <a:r>
              <a:rPr lang="en-GB" dirty="0">
                <a:solidFill>
                  <a:schemeClr val="bg1"/>
                </a:solidFill>
              </a:rPr>
              <a:t>-Sec</a:t>
            </a:r>
          </a:p>
          <a:p>
            <a:r>
              <a:rPr lang="en-GB" dirty="0">
                <a:solidFill>
                  <a:schemeClr val="bg1"/>
                </a:solidFill>
              </a:rPr>
              <a:t>Phase shift</a:t>
            </a:r>
            <a:endParaRPr lang="en-US" dirty="0">
              <a:solidFill>
                <a:schemeClr val="bg1"/>
              </a:solidFill>
            </a:endParaRPr>
          </a:p>
        </p:txBody>
      </p:sp>
    </p:spTree>
    <p:extLst>
      <p:ext uri="{BB962C8B-B14F-4D97-AF65-F5344CB8AC3E}">
        <p14:creationId xmlns:p14="http://schemas.microsoft.com/office/powerpoint/2010/main" val="21653803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8D1CF4-E8B9-96E2-1CAB-63FEBBCD01D4}"/>
              </a:ext>
            </a:extLst>
          </p:cNvPr>
          <p:cNvPicPr>
            <a:picLocks noChangeAspect="1"/>
          </p:cNvPicPr>
          <p:nvPr/>
        </p:nvPicPr>
        <p:blipFill>
          <a:blip r:embed="rId2"/>
          <a:stretch>
            <a:fillRect/>
          </a:stretch>
        </p:blipFill>
        <p:spPr>
          <a:xfrm>
            <a:off x="144440" y="235885"/>
            <a:ext cx="11143319" cy="6386229"/>
          </a:xfrm>
          <a:prstGeom prst="rect">
            <a:avLst/>
          </a:prstGeom>
        </p:spPr>
      </p:pic>
    </p:spTree>
    <p:extLst>
      <p:ext uri="{BB962C8B-B14F-4D97-AF65-F5344CB8AC3E}">
        <p14:creationId xmlns:p14="http://schemas.microsoft.com/office/powerpoint/2010/main" val="14315020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9BD27B-AFC5-1636-8211-6474764A328E}"/>
              </a:ext>
            </a:extLst>
          </p:cNvPr>
          <p:cNvPicPr>
            <a:picLocks noChangeAspect="1"/>
          </p:cNvPicPr>
          <p:nvPr/>
        </p:nvPicPr>
        <p:blipFill>
          <a:blip r:embed="rId3"/>
          <a:stretch>
            <a:fillRect/>
          </a:stretch>
        </p:blipFill>
        <p:spPr>
          <a:xfrm>
            <a:off x="553719" y="3707434"/>
            <a:ext cx="4759196" cy="2769566"/>
          </a:xfrm>
          <a:prstGeom prst="rect">
            <a:avLst/>
          </a:prstGeom>
        </p:spPr>
      </p:pic>
      <p:pic>
        <p:nvPicPr>
          <p:cNvPr id="4" name="Content Placeholder 4">
            <a:extLst>
              <a:ext uri="{FF2B5EF4-FFF2-40B4-BE49-F238E27FC236}">
                <a16:creationId xmlns:a16="http://schemas.microsoft.com/office/drawing/2014/main" id="{36A3403C-BCBD-DC99-1923-A3D811E78C64}"/>
              </a:ext>
            </a:extLst>
          </p:cNvPr>
          <p:cNvPicPr>
            <a:picLocks noGrp="1" noChangeAspect="1"/>
          </p:cNvPicPr>
          <p:nvPr>
            <p:ph idx="1"/>
          </p:nvPr>
        </p:nvPicPr>
        <p:blipFill>
          <a:blip r:embed="rId4"/>
          <a:stretch>
            <a:fillRect/>
          </a:stretch>
        </p:blipFill>
        <p:spPr>
          <a:xfrm>
            <a:off x="553719" y="767080"/>
            <a:ext cx="4746723" cy="2767634"/>
          </a:xfrm>
        </p:spPr>
      </p:pic>
      <p:pic>
        <p:nvPicPr>
          <p:cNvPr id="7" name="Picture 6">
            <a:extLst>
              <a:ext uri="{FF2B5EF4-FFF2-40B4-BE49-F238E27FC236}">
                <a16:creationId xmlns:a16="http://schemas.microsoft.com/office/drawing/2014/main" id="{1FCF59DC-AC90-A36F-9C3E-EEB890BEE609}"/>
              </a:ext>
            </a:extLst>
          </p:cNvPr>
          <p:cNvPicPr>
            <a:picLocks noChangeAspect="1"/>
          </p:cNvPicPr>
          <p:nvPr/>
        </p:nvPicPr>
        <p:blipFill>
          <a:blip r:embed="rId5"/>
          <a:srcRect t="2670" b="1836"/>
          <a:stretch/>
        </p:blipFill>
        <p:spPr>
          <a:xfrm>
            <a:off x="5323596" y="555584"/>
            <a:ext cx="6314685" cy="3990437"/>
          </a:xfrm>
          <a:prstGeom prst="rect">
            <a:avLst/>
          </a:prstGeom>
        </p:spPr>
      </p:pic>
      <p:sp>
        <p:nvSpPr>
          <p:cNvPr id="8" name="TextBox 7">
            <a:extLst>
              <a:ext uri="{FF2B5EF4-FFF2-40B4-BE49-F238E27FC236}">
                <a16:creationId xmlns:a16="http://schemas.microsoft.com/office/drawing/2014/main" id="{550C9CA8-A595-CCA2-E341-5C37434EB65B}"/>
              </a:ext>
            </a:extLst>
          </p:cNvPr>
          <p:cNvSpPr txBox="1"/>
          <p:nvPr/>
        </p:nvSpPr>
        <p:spPr>
          <a:xfrm>
            <a:off x="6248400" y="5923280"/>
            <a:ext cx="5660299" cy="738664"/>
          </a:xfrm>
          <a:prstGeom prst="rect">
            <a:avLst/>
          </a:prstGeom>
          <a:noFill/>
        </p:spPr>
        <p:txBody>
          <a:bodyPr wrap="square" rtlCol="0">
            <a:spAutoFit/>
          </a:bodyPr>
          <a:lstStyle/>
          <a:p>
            <a:pPr algn="l"/>
            <a:r>
              <a:rPr lang="en-GB" sz="1400" dirty="0"/>
              <a:t>Reference: IEEE</a:t>
            </a:r>
            <a:br>
              <a:rPr lang="en-GB" sz="1400" dirty="0"/>
            </a:br>
            <a:r>
              <a:rPr lang="en-US" sz="1400" b="0" i="0" u="none" strike="noStrike" baseline="0" dirty="0">
                <a:latin typeface="TimesNewRoman"/>
              </a:rPr>
              <a:t>Closed-loop Control of Isolated Dual Active Bridge</a:t>
            </a:r>
          </a:p>
          <a:p>
            <a:pPr algn="l"/>
            <a:r>
              <a:rPr lang="en-US" sz="1400" b="0" i="0" u="none" strike="noStrike" baseline="0" dirty="0">
                <a:latin typeface="TimesNewRoman"/>
              </a:rPr>
              <a:t>Converter using Dual Phase Shift Modulation</a:t>
            </a:r>
            <a:endParaRPr lang="en-US" sz="1400" dirty="0"/>
          </a:p>
        </p:txBody>
      </p:sp>
      <p:pic>
        <p:nvPicPr>
          <p:cNvPr id="11" name="Picture 10">
            <a:extLst>
              <a:ext uri="{FF2B5EF4-FFF2-40B4-BE49-F238E27FC236}">
                <a16:creationId xmlns:a16="http://schemas.microsoft.com/office/drawing/2014/main" id="{8557F56D-6FD6-1571-8AC7-596858666DBB}"/>
              </a:ext>
            </a:extLst>
          </p:cNvPr>
          <p:cNvPicPr>
            <a:picLocks noChangeAspect="1"/>
          </p:cNvPicPr>
          <p:nvPr/>
        </p:nvPicPr>
        <p:blipFill>
          <a:blip r:embed="rId6"/>
          <a:stretch>
            <a:fillRect/>
          </a:stretch>
        </p:blipFill>
        <p:spPr>
          <a:xfrm>
            <a:off x="6575773" y="4546021"/>
            <a:ext cx="3810330" cy="1242168"/>
          </a:xfrm>
          <a:prstGeom prst="rect">
            <a:avLst/>
          </a:prstGeom>
        </p:spPr>
      </p:pic>
      <p:sp>
        <p:nvSpPr>
          <p:cNvPr id="12" name="TextBox 11">
            <a:extLst>
              <a:ext uri="{FF2B5EF4-FFF2-40B4-BE49-F238E27FC236}">
                <a16:creationId xmlns:a16="http://schemas.microsoft.com/office/drawing/2014/main" id="{9D6CA9B3-0949-081E-5333-74AB9EF5ACD5}"/>
              </a:ext>
            </a:extLst>
          </p:cNvPr>
          <p:cNvSpPr txBox="1"/>
          <p:nvPr/>
        </p:nvSpPr>
        <p:spPr>
          <a:xfrm>
            <a:off x="310896" y="1796954"/>
            <a:ext cx="296876" cy="707886"/>
          </a:xfrm>
          <a:prstGeom prst="rect">
            <a:avLst/>
          </a:prstGeom>
          <a:noFill/>
        </p:spPr>
        <p:txBody>
          <a:bodyPr wrap="none" rtlCol="0">
            <a:spAutoFit/>
          </a:bodyPr>
          <a:lstStyle/>
          <a:p>
            <a:r>
              <a:rPr lang="en-GB" sz="800" dirty="0">
                <a:solidFill>
                  <a:srgbClr val="FF0000"/>
                </a:solidFill>
              </a:rPr>
              <a:t>S2</a:t>
            </a:r>
          </a:p>
          <a:p>
            <a:r>
              <a:rPr lang="en-GB" sz="800" dirty="0">
                <a:solidFill>
                  <a:srgbClr val="FF0000"/>
                </a:solidFill>
              </a:rPr>
              <a:t>S1</a:t>
            </a:r>
          </a:p>
          <a:p>
            <a:r>
              <a:rPr lang="en-GB" sz="800" dirty="0">
                <a:solidFill>
                  <a:srgbClr val="FF0000"/>
                </a:solidFill>
              </a:rPr>
              <a:t>S3</a:t>
            </a:r>
          </a:p>
          <a:p>
            <a:r>
              <a:rPr lang="en-GB" sz="800" dirty="0">
                <a:solidFill>
                  <a:srgbClr val="FF0000"/>
                </a:solidFill>
              </a:rPr>
              <a:t>S4</a:t>
            </a:r>
          </a:p>
          <a:p>
            <a:endParaRPr lang="en-US" sz="800" dirty="0">
              <a:solidFill>
                <a:srgbClr val="FF0000"/>
              </a:solidFill>
            </a:endParaRPr>
          </a:p>
        </p:txBody>
      </p:sp>
    </p:spTree>
    <p:extLst>
      <p:ext uri="{BB962C8B-B14F-4D97-AF65-F5344CB8AC3E}">
        <p14:creationId xmlns:p14="http://schemas.microsoft.com/office/powerpoint/2010/main" val="4608999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4F03657-6ABA-49AB-B7E0-B311F88D00E7}"/>
              </a:ext>
            </a:extLst>
          </p:cNvPr>
          <p:cNvPicPr>
            <a:picLocks noGrp="1" noChangeAspect="1"/>
          </p:cNvPicPr>
          <p:nvPr>
            <p:ph idx="1"/>
          </p:nvPr>
        </p:nvPicPr>
        <p:blipFill>
          <a:blip r:embed="rId3"/>
          <a:stretch>
            <a:fillRect/>
          </a:stretch>
        </p:blipFill>
        <p:spPr>
          <a:xfrm>
            <a:off x="159114" y="471487"/>
            <a:ext cx="9005206" cy="5700635"/>
          </a:xfrm>
        </p:spPr>
      </p:pic>
      <p:sp>
        <p:nvSpPr>
          <p:cNvPr id="6" name="TextBox 5">
            <a:extLst>
              <a:ext uri="{FF2B5EF4-FFF2-40B4-BE49-F238E27FC236}">
                <a16:creationId xmlns:a16="http://schemas.microsoft.com/office/drawing/2014/main" id="{BDD6228C-BF10-AF33-08E3-72706F63BAEC}"/>
              </a:ext>
            </a:extLst>
          </p:cNvPr>
          <p:cNvSpPr txBox="1"/>
          <p:nvPr/>
        </p:nvSpPr>
        <p:spPr>
          <a:xfrm>
            <a:off x="9367520" y="1117600"/>
            <a:ext cx="2752357" cy="1200329"/>
          </a:xfrm>
          <a:prstGeom prst="rect">
            <a:avLst/>
          </a:prstGeom>
          <a:noFill/>
        </p:spPr>
        <p:txBody>
          <a:bodyPr wrap="none" rtlCol="0">
            <a:spAutoFit/>
          </a:bodyPr>
          <a:lstStyle/>
          <a:p>
            <a:r>
              <a:rPr lang="en-GB" dirty="0"/>
              <a:t>Yellow: Primary bridge</a:t>
            </a:r>
          </a:p>
          <a:p>
            <a:r>
              <a:rPr lang="en-GB" dirty="0"/>
              <a:t>Orange: Secondary bridge</a:t>
            </a:r>
          </a:p>
          <a:p>
            <a:r>
              <a:rPr lang="en-US" dirty="0"/>
              <a:t>Green: Primary current</a:t>
            </a:r>
          </a:p>
          <a:p>
            <a:r>
              <a:rPr lang="en-US" dirty="0"/>
              <a:t>Purple: Secondary current</a:t>
            </a:r>
          </a:p>
        </p:txBody>
      </p:sp>
      <p:sp>
        <p:nvSpPr>
          <p:cNvPr id="7" name="Rectangle 6">
            <a:extLst>
              <a:ext uri="{FF2B5EF4-FFF2-40B4-BE49-F238E27FC236}">
                <a16:creationId xmlns:a16="http://schemas.microsoft.com/office/drawing/2014/main" id="{5A054624-CAA9-762F-DC4B-6DC34DD72B1D}"/>
              </a:ext>
            </a:extLst>
          </p:cNvPr>
          <p:cNvSpPr/>
          <p:nvPr/>
        </p:nvSpPr>
        <p:spPr>
          <a:xfrm>
            <a:off x="4216400" y="1595120"/>
            <a:ext cx="589280" cy="1503680"/>
          </a:xfrm>
          <a:prstGeom prst="rect">
            <a:avLst/>
          </a:prstGeom>
          <a:solidFill>
            <a:srgbClr val="0AECA6">
              <a:alpha val="16863"/>
            </a:srgbClr>
          </a:solidFill>
          <a:ln>
            <a:solidFill>
              <a:srgbClr val="0AECA6">
                <a:alpha val="2902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5911474-544E-E3CA-0134-EFA0EB533480}"/>
              </a:ext>
            </a:extLst>
          </p:cNvPr>
          <p:cNvSpPr/>
          <p:nvPr/>
        </p:nvSpPr>
        <p:spPr>
          <a:xfrm>
            <a:off x="4815840" y="1595120"/>
            <a:ext cx="497840" cy="1503680"/>
          </a:xfrm>
          <a:prstGeom prst="rect">
            <a:avLst/>
          </a:prstGeom>
          <a:solidFill>
            <a:schemeClr val="accent2">
              <a:lumMod val="20000"/>
              <a:lumOff val="80000"/>
              <a:alpha val="16863"/>
            </a:schemeClr>
          </a:solidFill>
          <a:ln>
            <a:solidFill>
              <a:srgbClr val="0AECA6">
                <a:alpha val="2902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AE2C74F-F291-A60C-A18F-B3764E138D94}"/>
              </a:ext>
            </a:extLst>
          </p:cNvPr>
          <p:cNvSpPr txBox="1"/>
          <p:nvPr/>
        </p:nvSpPr>
        <p:spPr>
          <a:xfrm>
            <a:off x="2123058" y="1410454"/>
            <a:ext cx="2133982" cy="369332"/>
          </a:xfrm>
          <a:prstGeom prst="rect">
            <a:avLst/>
          </a:prstGeom>
          <a:noFill/>
        </p:spPr>
        <p:txBody>
          <a:bodyPr wrap="none" rtlCol="0">
            <a:spAutoFit/>
          </a:bodyPr>
          <a:lstStyle/>
          <a:p>
            <a:r>
              <a:rPr lang="en-GB" dirty="0">
                <a:solidFill>
                  <a:srgbClr val="FF0000"/>
                </a:solidFill>
              </a:rPr>
              <a:t>Inductive behaviour</a:t>
            </a:r>
            <a:endParaRPr lang="en-US" dirty="0">
              <a:solidFill>
                <a:srgbClr val="FF0000"/>
              </a:solidFill>
            </a:endParaRPr>
          </a:p>
        </p:txBody>
      </p:sp>
      <p:sp>
        <p:nvSpPr>
          <p:cNvPr id="10" name="TextBox 9">
            <a:extLst>
              <a:ext uri="{FF2B5EF4-FFF2-40B4-BE49-F238E27FC236}">
                <a16:creationId xmlns:a16="http://schemas.microsoft.com/office/drawing/2014/main" id="{94BCE8F2-7035-072F-DC6E-D4C518B2C594}"/>
              </a:ext>
            </a:extLst>
          </p:cNvPr>
          <p:cNvSpPr txBox="1"/>
          <p:nvPr/>
        </p:nvSpPr>
        <p:spPr>
          <a:xfrm>
            <a:off x="5153993" y="1358592"/>
            <a:ext cx="2290114" cy="369332"/>
          </a:xfrm>
          <a:prstGeom prst="rect">
            <a:avLst/>
          </a:prstGeom>
          <a:noFill/>
        </p:spPr>
        <p:txBody>
          <a:bodyPr wrap="none" rtlCol="0">
            <a:spAutoFit/>
          </a:bodyPr>
          <a:lstStyle/>
          <a:p>
            <a:r>
              <a:rPr lang="en-GB" dirty="0">
                <a:solidFill>
                  <a:srgbClr val="FF0000"/>
                </a:solidFill>
              </a:rPr>
              <a:t>Capacitive behaviour</a:t>
            </a:r>
            <a:endParaRPr lang="en-US" dirty="0">
              <a:solidFill>
                <a:srgbClr val="FF0000"/>
              </a:solidFill>
            </a:endParaRPr>
          </a:p>
        </p:txBody>
      </p:sp>
    </p:spTree>
    <p:extLst>
      <p:ext uri="{BB962C8B-B14F-4D97-AF65-F5344CB8AC3E}">
        <p14:creationId xmlns:p14="http://schemas.microsoft.com/office/powerpoint/2010/main" val="24920851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043A5-A977-377B-1784-4B28B2029E8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FC52381-691B-FF6F-E91F-F370B455D09C}"/>
              </a:ext>
            </a:extLst>
          </p:cNvPr>
          <p:cNvPicPr>
            <a:picLocks noGrp="1" noChangeAspect="1"/>
          </p:cNvPicPr>
          <p:nvPr>
            <p:ph idx="1"/>
          </p:nvPr>
        </p:nvPicPr>
        <p:blipFill>
          <a:blip r:embed="rId3"/>
          <a:stretch>
            <a:fillRect/>
          </a:stretch>
        </p:blipFill>
        <p:spPr>
          <a:xfrm>
            <a:off x="1669854" y="1428158"/>
            <a:ext cx="6061905" cy="3589961"/>
          </a:xfrm>
        </p:spPr>
      </p:pic>
    </p:spTree>
    <p:extLst>
      <p:ext uri="{BB962C8B-B14F-4D97-AF65-F5344CB8AC3E}">
        <p14:creationId xmlns:p14="http://schemas.microsoft.com/office/powerpoint/2010/main" val="2322020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284A90-61A3-F1F8-C988-4609D1DE09E5}"/>
              </a:ext>
            </a:extLst>
          </p:cNvPr>
          <p:cNvPicPr>
            <a:picLocks noChangeAspect="1"/>
          </p:cNvPicPr>
          <p:nvPr/>
        </p:nvPicPr>
        <p:blipFill>
          <a:blip r:embed="rId2"/>
          <a:srcRect r="22657" b="31612"/>
          <a:stretch/>
        </p:blipFill>
        <p:spPr>
          <a:xfrm>
            <a:off x="1069205" y="226719"/>
            <a:ext cx="9216436" cy="4765695"/>
          </a:xfrm>
          <a:prstGeom prst="rect">
            <a:avLst/>
          </a:prstGeom>
        </p:spPr>
      </p:pic>
      <p:sp>
        <p:nvSpPr>
          <p:cNvPr id="7" name="TextBox 6">
            <a:extLst>
              <a:ext uri="{FF2B5EF4-FFF2-40B4-BE49-F238E27FC236}">
                <a16:creationId xmlns:a16="http://schemas.microsoft.com/office/drawing/2014/main" id="{89A54506-822E-D29D-1527-6CB4E19D8DFF}"/>
              </a:ext>
            </a:extLst>
          </p:cNvPr>
          <p:cNvSpPr txBox="1"/>
          <p:nvPr/>
        </p:nvSpPr>
        <p:spPr>
          <a:xfrm>
            <a:off x="1069205" y="5100275"/>
            <a:ext cx="2792303" cy="369332"/>
          </a:xfrm>
          <a:prstGeom prst="rect">
            <a:avLst/>
          </a:prstGeom>
          <a:noFill/>
        </p:spPr>
        <p:txBody>
          <a:bodyPr wrap="none" rtlCol="0">
            <a:spAutoFit/>
          </a:bodyPr>
          <a:lstStyle/>
          <a:p>
            <a:r>
              <a:rPr lang="en-GB" dirty="0">
                <a:solidFill>
                  <a:schemeClr val="tx2">
                    <a:lumMod val="75000"/>
                    <a:lumOff val="25000"/>
                  </a:schemeClr>
                </a:solidFill>
              </a:rPr>
              <a:t>C1: Primary Voltage Bridge</a:t>
            </a:r>
            <a:endParaRPr lang="en-US" dirty="0">
              <a:solidFill>
                <a:schemeClr val="tx2">
                  <a:lumMod val="75000"/>
                  <a:lumOff val="25000"/>
                </a:schemeClr>
              </a:solidFill>
            </a:endParaRPr>
          </a:p>
        </p:txBody>
      </p:sp>
      <p:sp>
        <p:nvSpPr>
          <p:cNvPr id="8" name="TextBox 7">
            <a:extLst>
              <a:ext uri="{FF2B5EF4-FFF2-40B4-BE49-F238E27FC236}">
                <a16:creationId xmlns:a16="http://schemas.microsoft.com/office/drawing/2014/main" id="{B5B7C16F-D1B4-7F9D-8E54-615D10E0007C}"/>
              </a:ext>
            </a:extLst>
          </p:cNvPr>
          <p:cNvSpPr txBox="1"/>
          <p:nvPr/>
        </p:nvSpPr>
        <p:spPr>
          <a:xfrm>
            <a:off x="5943174" y="5069739"/>
            <a:ext cx="2157642" cy="369332"/>
          </a:xfrm>
          <a:prstGeom prst="rect">
            <a:avLst/>
          </a:prstGeom>
          <a:noFill/>
        </p:spPr>
        <p:txBody>
          <a:bodyPr wrap="none" rtlCol="0">
            <a:spAutoFit/>
          </a:bodyPr>
          <a:lstStyle/>
          <a:p>
            <a:r>
              <a:rPr lang="en-GB" dirty="0">
                <a:solidFill>
                  <a:schemeClr val="accent5">
                    <a:lumMod val="75000"/>
                  </a:schemeClr>
                </a:solidFill>
              </a:rPr>
              <a:t>C2: Primary Current</a:t>
            </a:r>
            <a:endParaRPr lang="en-US" dirty="0">
              <a:solidFill>
                <a:schemeClr val="accent5">
                  <a:lumMod val="75000"/>
                </a:schemeClr>
              </a:solidFill>
            </a:endParaRPr>
          </a:p>
        </p:txBody>
      </p:sp>
      <p:sp>
        <p:nvSpPr>
          <p:cNvPr id="9" name="TextBox 8">
            <a:extLst>
              <a:ext uri="{FF2B5EF4-FFF2-40B4-BE49-F238E27FC236}">
                <a16:creationId xmlns:a16="http://schemas.microsoft.com/office/drawing/2014/main" id="{E953997D-9030-1CE0-384F-4FC40C4B4F6D}"/>
              </a:ext>
            </a:extLst>
          </p:cNvPr>
          <p:cNvSpPr txBox="1"/>
          <p:nvPr/>
        </p:nvSpPr>
        <p:spPr>
          <a:xfrm>
            <a:off x="1069205" y="5392802"/>
            <a:ext cx="3112390" cy="369332"/>
          </a:xfrm>
          <a:prstGeom prst="rect">
            <a:avLst/>
          </a:prstGeom>
          <a:noFill/>
        </p:spPr>
        <p:txBody>
          <a:bodyPr wrap="none" rtlCol="0">
            <a:spAutoFit/>
          </a:bodyPr>
          <a:lstStyle/>
          <a:p>
            <a:r>
              <a:rPr lang="en-GB" dirty="0">
                <a:solidFill>
                  <a:schemeClr val="accent1">
                    <a:lumMod val="60000"/>
                    <a:lumOff val="40000"/>
                  </a:schemeClr>
                </a:solidFill>
              </a:rPr>
              <a:t>C3: Secondary Voltage Bridge</a:t>
            </a:r>
            <a:endParaRPr lang="en-US" dirty="0">
              <a:solidFill>
                <a:schemeClr val="accent1">
                  <a:lumMod val="60000"/>
                  <a:lumOff val="40000"/>
                </a:schemeClr>
              </a:solidFill>
            </a:endParaRPr>
          </a:p>
        </p:txBody>
      </p:sp>
      <p:sp>
        <p:nvSpPr>
          <p:cNvPr id="10" name="TextBox 9">
            <a:extLst>
              <a:ext uri="{FF2B5EF4-FFF2-40B4-BE49-F238E27FC236}">
                <a16:creationId xmlns:a16="http://schemas.microsoft.com/office/drawing/2014/main" id="{7D099E5A-6BBE-B9F0-3C6F-9940EA943CE4}"/>
              </a:ext>
            </a:extLst>
          </p:cNvPr>
          <p:cNvSpPr txBox="1"/>
          <p:nvPr/>
        </p:nvSpPr>
        <p:spPr>
          <a:xfrm>
            <a:off x="5943174" y="5331730"/>
            <a:ext cx="2454839" cy="369332"/>
          </a:xfrm>
          <a:prstGeom prst="rect">
            <a:avLst/>
          </a:prstGeom>
          <a:noFill/>
        </p:spPr>
        <p:txBody>
          <a:bodyPr wrap="none" rtlCol="0">
            <a:spAutoFit/>
          </a:bodyPr>
          <a:lstStyle/>
          <a:p>
            <a:r>
              <a:rPr lang="en-GB" dirty="0">
                <a:solidFill>
                  <a:schemeClr val="accent6">
                    <a:lumMod val="50000"/>
                  </a:schemeClr>
                </a:solidFill>
              </a:rPr>
              <a:t>C4: Secondary Current</a:t>
            </a:r>
            <a:endParaRPr lang="en-US" dirty="0">
              <a:solidFill>
                <a:schemeClr val="accent6">
                  <a:lumMod val="50000"/>
                </a:schemeClr>
              </a:solidFill>
            </a:endParaRPr>
          </a:p>
        </p:txBody>
      </p:sp>
    </p:spTree>
    <p:extLst>
      <p:ext uri="{BB962C8B-B14F-4D97-AF65-F5344CB8AC3E}">
        <p14:creationId xmlns:p14="http://schemas.microsoft.com/office/powerpoint/2010/main" val="22973452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E029722-EBE8-B824-D7FB-A5DDE7B436B9}"/>
              </a:ext>
            </a:extLst>
          </p:cNvPr>
          <p:cNvPicPr>
            <a:picLocks noChangeAspect="1"/>
          </p:cNvPicPr>
          <p:nvPr/>
        </p:nvPicPr>
        <p:blipFill>
          <a:blip r:embed="rId2"/>
          <a:stretch>
            <a:fillRect/>
          </a:stretch>
        </p:blipFill>
        <p:spPr>
          <a:xfrm>
            <a:off x="1752377" y="1209561"/>
            <a:ext cx="8687246" cy="4438878"/>
          </a:xfrm>
          <a:prstGeom prst="rect">
            <a:avLst/>
          </a:prstGeom>
        </p:spPr>
      </p:pic>
      <p:sp>
        <p:nvSpPr>
          <p:cNvPr id="12" name="TextBox 11">
            <a:extLst>
              <a:ext uri="{FF2B5EF4-FFF2-40B4-BE49-F238E27FC236}">
                <a16:creationId xmlns:a16="http://schemas.microsoft.com/office/drawing/2014/main" id="{9097297C-17E9-A929-D665-C93E032B5EDD}"/>
              </a:ext>
            </a:extLst>
          </p:cNvPr>
          <p:cNvSpPr txBox="1"/>
          <p:nvPr/>
        </p:nvSpPr>
        <p:spPr>
          <a:xfrm>
            <a:off x="1940560" y="2184400"/>
            <a:ext cx="992323" cy="369332"/>
          </a:xfrm>
          <a:prstGeom prst="rect">
            <a:avLst/>
          </a:prstGeom>
          <a:noFill/>
        </p:spPr>
        <p:txBody>
          <a:bodyPr wrap="none" rtlCol="0">
            <a:spAutoFit/>
          </a:bodyPr>
          <a:lstStyle/>
          <a:p>
            <a:r>
              <a:rPr lang="en-GB" dirty="0">
                <a:solidFill>
                  <a:schemeClr val="tx2">
                    <a:lumMod val="75000"/>
                    <a:lumOff val="25000"/>
                  </a:schemeClr>
                </a:solidFill>
              </a:rPr>
              <a:t>PWM1H</a:t>
            </a:r>
            <a:endParaRPr lang="en-US" dirty="0">
              <a:solidFill>
                <a:schemeClr val="tx2">
                  <a:lumMod val="75000"/>
                  <a:lumOff val="25000"/>
                </a:schemeClr>
              </a:solidFill>
            </a:endParaRPr>
          </a:p>
        </p:txBody>
      </p:sp>
      <p:sp>
        <p:nvSpPr>
          <p:cNvPr id="13" name="TextBox 12">
            <a:extLst>
              <a:ext uri="{FF2B5EF4-FFF2-40B4-BE49-F238E27FC236}">
                <a16:creationId xmlns:a16="http://schemas.microsoft.com/office/drawing/2014/main" id="{1FC7CD77-8EFD-9080-A27A-87A271487915}"/>
              </a:ext>
            </a:extLst>
          </p:cNvPr>
          <p:cNvSpPr txBox="1"/>
          <p:nvPr/>
        </p:nvSpPr>
        <p:spPr>
          <a:xfrm>
            <a:off x="1940559" y="3059668"/>
            <a:ext cx="992323" cy="369332"/>
          </a:xfrm>
          <a:prstGeom prst="rect">
            <a:avLst/>
          </a:prstGeom>
          <a:noFill/>
        </p:spPr>
        <p:txBody>
          <a:bodyPr wrap="none" rtlCol="0">
            <a:spAutoFit/>
          </a:bodyPr>
          <a:lstStyle/>
          <a:p>
            <a:r>
              <a:rPr lang="en-GB" dirty="0">
                <a:solidFill>
                  <a:schemeClr val="accent5">
                    <a:lumMod val="75000"/>
                  </a:schemeClr>
                </a:solidFill>
              </a:rPr>
              <a:t>PWM3H</a:t>
            </a:r>
            <a:endParaRPr lang="en-US" dirty="0">
              <a:solidFill>
                <a:schemeClr val="accent5">
                  <a:lumMod val="75000"/>
                </a:schemeClr>
              </a:solidFill>
            </a:endParaRPr>
          </a:p>
        </p:txBody>
      </p:sp>
      <p:sp>
        <p:nvSpPr>
          <p:cNvPr id="14" name="TextBox 13">
            <a:extLst>
              <a:ext uri="{FF2B5EF4-FFF2-40B4-BE49-F238E27FC236}">
                <a16:creationId xmlns:a16="http://schemas.microsoft.com/office/drawing/2014/main" id="{059E8030-392A-FCB7-EC72-FD7568F9A1A4}"/>
              </a:ext>
            </a:extLst>
          </p:cNvPr>
          <p:cNvSpPr txBox="1"/>
          <p:nvPr/>
        </p:nvSpPr>
        <p:spPr>
          <a:xfrm>
            <a:off x="1940558" y="3936972"/>
            <a:ext cx="992323" cy="369332"/>
          </a:xfrm>
          <a:prstGeom prst="rect">
            <a:avLst/>
          </a:prstGeom>
          <a:noFill/>
        </p:spPr>
        <p:txBody>
          <a:bodyPr wrap="none" rtlCol="0">
            <a:spAutoFit/>
          </a:bodyPr>
          <a:lstStyle/>
          <a:p>
            <a:r>
              <a:rPr lang="en-GB" dirty="0">
                <a:solidFill>
                  <a:schemeClr val="accent1">
                    <a:lumMod val="60000"/>
                    <a:lumOff val="40000"/>
                  </a:schemeClr>
                </a:solidFill>
              </a:rPr>
              <a:t>PWM2H</a:t>
            </a:r>
            <a:endParaRPr lang="en-US" dirty="0">
              <a:solidFill>
                <a:schemeClr val="accent1">
                  <a:lumMod val="60000"/>
                  <a:lumOff val="40000"/>
                </a:schemeClr>
              </a:solidFill>
            </a:endParaRPr>
          </a:p>
        </p:txBody>
      </p:sp>
      <p:sp>
        <p:nvSpPr>
          <p:cNvPr id="15" name="TextBox 14">
            <a:extLst>
              <a:ext uri="{FF2B5EF4-FFF2-40B4-BE49-F238E27FC236}">
                <a16:creationId xmlns:a16="http://schemas.microsoft.com/office/drawing/2014/main" id="{033F40AD-AC72-68E7-6602-9E371CB2655E}"/>
              </a:ext>
            </a:extLst>
          </p:cNvPr>
          <p:cNvSpPr txBox="1"/>
          <p:nvPr/>
        </p:nvSpPr>
        <p:spPr>
          <a:xfrm>
            <a:off x="1930398" y="4843214"/>
            <a:ext cx="992323" cy="369332"/>
          </a:xfrm>
          <a:prstGeom prst="rect">
            <a:avLst/>
          </a:prstGeom>
          <a:noFill/>
        </p:spPr>
        <p:txBody>
          <a:bodyPr wrap="none" rtlCol="0">
            <a:spAutoFit/>
          </a:bodyPr>
          <a:lstStyle/>
          <a:p>
            <a:r>
              <a:rPr lang="en-GB" dirty="0">
                <a:solidFill>
                  <a:schemeClr val="accent6">
                    <a:lumMod val="50000"/>
                  </a:schemeClr>
                </a:solidFill>
              </a:rPr>
              <a:t>PWM4H</a:t>
            </a:r>
            <a:endParaRPr lang="en-US" dirty="0">
              <a:solidFill>
                <a:schemeClr val="accent6">
                  <a:lumMod val="50000"/>
                </a:schemeClr>
              </a:solidFill>
            </a:endParaRPr>
          </a:p>
        </p:txBody>
      </p:sp>
      <p:cxnSp>
        <p:nvCxnSpPr>
          <p:cNvPr id="17" name="Connector: Elbow 16">
            <a:extLst>
              <a:ext uri="{FF2B5EF4-FFF2-40B4-BE49-F238E27FC236}">
                <a16:creationId xmlns:a16="http://schemas.microsoft.com/office/drawing/2014/main" id="{D1CC9E84-9157-7EE2-98F7-4626E7A67F68}"/>
              </a:ext>
            </a:extLst>
          </p:cNvPr>
          <p:cNvCxnSpPr>
            <a:cxnSpLocks/>
          </p:cNvCxnSpPr>
          <p:nvPr/>
        </p:nvCxnSpPr>
        <p:spPr>
          <a:xfrm rot="16200000" flipH="1">
            <a:off x="2890520" y="3103880"/>
            <a:ext cx="1158240" cy="294640"/>
          </a:xfrm>
          <a:prstGeom prst="bentConnector3">
            <a:avLst>
              <a:gd name="adj1" fmla="val 100219"/>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9A97BA3F-1DD7-77B5-F73C-EBA87124E9B9}"/>
              </a:ext>
            </a:extLst>
          </p:cNvPr>
          <p:cNvCxnSpPr>
            <a:cxnSpLocks/>
          </p:cNvCxnSpPr>
          <p:nvPr/>
        </p:nvCxnSpPr>
        <p:spPr>
          <a:xfrm rot="5400000" flipH="1" flipV="1">
            <a:off x="3533140" y="3060700"/>
            <a:ext cx="563880" cy="254000"/>
          </a:xfrm>
          <a:prstGeom prst="bentConnector3">
            <a:avLst>
              <a:gd name="adj1" fmla="val 100450"/>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7" name="Connector: Elbow 26">
            <a:extLst>
              <a:ext uri="{FF2B5EF4-FFF2-40B4-BE49-F238E27FC236}">
                <a16:creationId xmlns:a16="http://schemas.microsoft.com/office/drawing/2014/main" id="{95569683-B0C6-F5A8-14ED-C2BE6742C250}"/>
              </a:ext>
            </a:extLst>
          </p:cNvPr>
          <p:cNvCxnSpPr/>
          <p:nvPr/>
        </p:nvCxnSpPr>
        <p:spPr>
          <a:xfrm rot="16200000" flipH="1">
            <a:off x="3356000" y="3891374"/>
            <a:ext cx="1598880" cy="304799"/>
          </a:xfrm>
          <a:prstGeom prst="bentConnector3">
            <a:avLst>
              <a:gd name="adj1" fmla="val 99883"/>
            </a:avLst>
          </a:prstGeom>
          <a:ln w="38100">
            <a:solidFill>
              <a:srgbClr val="3B7D23"/>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BB91B4D8-1618-EACD-A952-A810420A8756}"/>
              </a:ext>
            </a:extLst>
          </p:cNvPr>
          <p:cNvSpPr txBox="1"/>
          <p:nvPr/>
        </p:nvSpPr>
        <p:spPr>
          <a:xfrm>
            <a:off x="3196968" y="3752306"/>
            <a:ext cx="545342" cy="369332"/>
          </a:xfrm>
          <a:prstGeom prst="rect">
            <a:avLst/>
          </a:prstGeom>
          <a:noFill/>
        </p:spPr>
        <p:txBody>
          <a:bodyPr wrap="none" rtlCol="0">
            <a:spAutoFit/>
          </a:bodyPr>
          <a:lstStyle/>
          <a:p>
            <a:r>
              <a:rPr lang="en-GB" dirty="0"/>
              <a:t>soc</a:t>
            </a:r>
            <a:endParaRPr lang="en-US" dirty="0"/>
          </a:p>
        </p:txBody>
      </p:sp>
      <p:sp>
        <p:nvSpPr>
          <p:cNvPr id="33" name="TextBox 32">
            <a:extLst>
              <a:ext uri="{FF2B5EF4-FFF2-40B4-BE49-F238E27FC236}">
                <a16:creationId xmlns:a16="http://schemas.microsoft.com/office/drawing/2014/main" id="{35814155-5F8A-1A05-B462-D209B31F6F76}"/>
              </a:ext>
            </a:extLst>
          </p:cNvPr>
          <p:cNvSpPr txBox="1"/>
          <p:nvPr/>
        </p:nvSpPr>
        <p:spPr>
          <a:xfrm>
            <a:off x="3545838" y="2579761"/>
            <a:ext cx="545342" cy="369332"/>
          </a:xfrm>
          <a:prstGeom prst="rect">
            <a:avLst/>
          </a:prstGeom>
          <a:noFill/>
        </p:spPr>
        <p:txBody>
          <a:bodyPr wrap="none" rtlCol="0">
            <a:spAutoFit/>
          </a:bodyPr>
          <a:lstStyle/>
          <a:p>
            <a:r>
              <a:rPr lang="en-GB" dirty="0"/>
              <a:t>soc</a:t>
            </a:r>
            <a:endParaRPr lang="en-US" dirty="0"/>
          </a:p>
        </p:txBody>
      </p:sp>
      <p:sp>
        <p:nvSpPr>
          <p:cNvPr id="34" name="TextBox 33">
            <a:extLst>
              <a:ext uri="{FF2B5EF4-FFF2-40B4-BE49-F238E27FC236}">
                <a16:creationId xmlns:a16="http://schemas.microsoft.com/office/drawing/2014/main" id="{3B779776-2031-247B-DF51-CACC2791DC62}"/>
              </a:ext>
            </a:extLst>
          </p:cNvPr>
          <p:cNvSpPr txBox="1"/>
          <p:nvPr/>
        </p:nvSpPr>
        <p:spPr>
          <a:xfrm>
            <a:off x="3818509" y="4769122"/>
            <a:ext cx="545342" cy="369332"/>
          </a:xfrm>
          <a:prstGeom prst="rect">
            <a:avLst/>
          </a:prstGeom>
          <a:noFill/>
        </p:spPr>
        <p:txBody>
          <a:bodyPr wrap="none" rtlCol="0">
            <a:spAutoFit/>
          </a:bodyPr>
          <a:lstStyle/>
          <a:p>
            <a:r>
              <a:rPr lang="en-GB" dirty="0"/>
              <a:t>soc</a:t>
            </a:r>
            <a:endParaRPr lang="en-US" dirty="0"/>
          </a:p>
        </p:txBody>
      </p:sp>
    </p:spTree>
    <p:extLst>
      <p:ext uri="{BB962C8B-B14F-4D97-AF65-F5344CB8AC3E}">
        <p14:creationId xmlns:p14="http://schemas.microsoft.com/office/powerpoint/2010/main" val="5854164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ACD9E6-422B-FB4D-74EF-8F5575D55D19}"/>
              </a:ext>
            </a:extLst>
          </p:cNvPr>
          <p:cNvPicPr>
            <a:picLocks noChangeAspect="1"/>
          </p:cNvPicPr>
          <p:nvPr/>
        </p:nvPicPr>
        <p:blipFill>
          <a:blip r:embed="rId2"/>
          <a:srcRect t="8985" r="9107" b="9502"/>
          <a:stretch/>
        </p:blipFill>
        <p:spPr>
          <a:xfrm>
            <a:off x="1752377" y="1345324"/>
            <a:ext cx="7896120" cy="4141076"/>
          </a:xfrm>
          <a:prstGeom prst="rect">
            <a:avLst/>
          </a:prstGeom>
        </p:spPr>
      </p:pic>
      <p:sp>
        <p:nvSpPr>
          <p:cNvPr id="6" name="TextBox 5">
            <a:extLst>
              <a:ext uri="{FF2B5EF4-FFF2-40B4-BE49-F238E27FC236}">
                <a16:creationId xmlns:a16="http://schemas.microsoft.com/office/drawing/2014/main" id="{061DE18C-64F2-0D13-3F38-6D9921959C33}"/>
              </a:ext>
            </a:extLst>
          </p:cNvPr>
          <p:cNvSpPr txBox="1"/>
          <p:nvPr/>
        </p:nvSpPr>
        <p:spPr>
          <a:xfrm>
            <a:off x="1940560" y="2257970"/>
            <a:ext cx="992323" cy="369332"/>
          </a:xfrm>
          <a:prstGeom prst="rect">
            <a:avLst/>
          </a:prstGeom>
          <a:noFill/>
        </p:spPr>
        <p:txBody>
          <a:bodyPr wrap="none" rtlCol="0">
            <a:spAutoFit/>
          </a:bodyPr>
          <a:lstStyle/>
          <a:p>
            <a:r>
              <a:rPr lang="en-GB" dirty="0">
                <a:solidFill>
                  <a:schemeClr val="tx2">
                    <a:lumMod val="75000"/>
                    <a:lumOff val="25000"/>
                  </a:schemeClr>
                </a:solidFill>
              </a:rPr>
              <a:t>PWM1H</a:t>
            </a:r>
            <a:endParaRPr lang="en-US" dirty="0">
              <a:solidFill>
                <a:schemeClr val="tx2">
                  <a:lumMod val="75000"/>
                  <a:lumOff val="25000"/>
                </a:schemeClr>
              </a:solidFill>
            </a:endParaRPr>
          </a:p>
        </p:txBody>
      </p:sp>
      <p:sp>
        <p:nvSpPr>
          <p:cNvPr id="7" name="TextBox 6">
            <a:extLst>
              <a:ext uri="{FF2B5EF4-FFF2-40B4-BE49-F238E27FC236}">
                <a16:creationId xmlns:a16="http://schemas.microsoft.com/office/drawing/2014/main" id="{CA38E0CE-E135-951F-A52B-1ABE2E1BE66C}"/>
              </a:ext>
            </a:extLst>
          </p:cNvPr>
          <p:cNvSpPr txBox="1"/>
          <p:nvPr/>
        </p:nvSpPr>
        <p:spPr>
          <a:xfrm>
            <a:off x="1940559" y="3080688"/>
            <a:ext cx="992323" cy="369332"/>
          </a:xfrm>
          <a:prstGeom prst="rect">
            <a:avLst/>
          </a:prstGeom>
          <a:noFill/>
        </p:spPr>
        <p:txBody>
          <a:bodyPr wrap="none" rtlCol="0">
            <a:spAutoFit/>
          </a:bodyPr>
          <a:lstStyle/>
          <a:p>
            <a:r>
              <a:rPr lang="en-GB" dirty="0">
                <a:solidFill>
                  <a:schemeClr val="accent5">
                    <a:lumMod val="75000"/>
                  </a:schemeClr>
                </a:solidFill>
              </a:rPr>
              <a:t>PWM3H</a:t>
            </a:r>
            <a:endParaRPr lang="en-US" dirty="0">
              <a:solidFill>
                <a:schemeClr val="accent5">
                  <a:lumMod val="75000"/>
                </a:schemeClr>
              </a:solidFill>
            </a:endParaRPr>
          </a:p>
        </p:txBody>
      </p:sp>
      <p:sp>
        <p:nvSpPr>
          <p:cNvPr id="8" name="TextBox 7">
            <a:extLst>
              <a:ext uri="{FF2B5EF4-FFF2-40B4-BE49-F238E27FC236}">
                <a16:creationId xmlns:a16="http://schemas.microsoft.com/office/drawing/2014/main" id="{9AFE70B5-7F88-C938-61B1-7758C0710606}"/>
              </a:ext>
            </a:extLst>
          </p:cNvPr>
          <p:cNvSpPr txBox="1"/>
          <p:nvPr/>
        </p:nvSpPr>
        <p:spPr>
          <a:xfrm>
            <a:off x="1940558" y="3884422"/>
            <a:ext cx="992323" cy="369332"/>
          </a:xfrm>
          <a:prstGeom prst="rect">
            <a:avLst/>
          </a:prstGeom>
          <a:noFill/>
        </p:spPr>
        <p:txBody>
          <a:bodyPr wrap="none" rtlCol="0">
            <a:spAutoFit/>
          </a:bodyPr>
          <a:lstStyle/>
          <a:p>
            <a:r>
              <a:rPr lang="en-GB" dirty="0">
                <a:solidFill>
                  <a:schemeClr val="accent1">
                    <a:lumMod val="60000"/>
                    <a:lumOff val="40000"/>
                  </a:schemeClr>
                </a:solidFill>
              </a:rPr>
              <a:t>PWM2H</a:t>
            </a:r>
            <a:endParaRPr lang="en-US" dirty="0">
              <a:solidFill>
                <a:schemeClr val="accent1">
                  <a:lumMod val="60000"/>
                  <a:lumOff val="40000"/>
                </a:schemeClr>
              </a:solidFill>
            </a:endParaRPr>
          </a:p>
        </p:txBody>
      </p:sp>
      <p:sp>
        <p:nvSpPr>
          <p:cNvPr id="9" name="TextBox 8">
            <a:extLst>
              <a:ext uri="{FF2B5EF4-FFF2-40B4-BE49-F238E27FC236}">
                <a16:creationId xmlns:a16="http://schemas.microsoft.com/office/drawing/2014/main" id="{F988AB24-6338-AC13-23ED-6BE95E90B798}"/>
              </a:ext>
            </a:extLst>
          </p:cNvPr>
          <p:cNvSpPr txBox="1"/>
          <p:nvPr/>
        </p:nvSpPr>
        <p:spPr>
          <a:xfrm>
            <a:off x="1930398" y="4748624"/>
            <a:ext cx="992323" cy="369332"/>
          </a:xfrm>
          <a:prstGeom prst="rect">
            <a:avLst/>
          </a:prstGeom>
          <a:noFill/>
        </p:spPr>
        <p:txBody>
          <a:bodyPr wrap="none" rtlCol="0">
            <a:spAutoFit/>
          </a:bodyPr>
          <a:lstStyle/>
          <a:p>
            <a:r>
              <a:rPr lang="en-GB" dirty="0">
                <a:solidFill>
                  <a:schemeClr val="accent6">
                    <a:lumMod val="50000"/>
                  </a:schemeClr>
                </a:solidFill>
              </a:rPr>
              <a:t>PWM4H</a:t>
            </a:r>
            <a:endParaRPr lang="en-US" dirty="0">
              <a:solidFill>
                <a:schemeClr val="accent6">
                  <a:lumMod val="50000"/>
                </a:schemeClr>
              </a:solidFill>
            </a:endParaRPr>
          </a:p>
        </p:txBody>
      </p:sp>
      <p:cxnSp>
        <p:nvCxnSpPr>
          <p:cNvPr id="10" name="Connector: Elbow 9">
            <a:extLst>
              <a:ext uri="{FF2B5EF4-FFF2-40B4-BE49-F238E27FC236}">
                <a16:creationId xmlns:a16="http://schemas.microsoft.com/office/drawing/2014/main" id="{82E1CB8C-1CF8-F147-CA56-21D8A3B986E7}"/>
              </a:ext>
            </a:extLst>
          </p:cNvPr>
          <p:cNvCxnSpPr>
            <a:cxnSpLocks/>
          </p:cNvCxnSpPr>
          <p:nvPr/>
        </p:nvCxnSpPr>
        <p:spPr>
          <a:xfrm rot="16200000" flipH="1">
            <a:off x="2652880" y="3068256"/>
            <a:ext cx="1212342" cy="419990"/>
          </a:xfrm>
          <a:prstGeom prst="bentConnector3">
            <a:avLst>
              <a:gd name="adj1" fmla="val 99416"/>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Connector: Elbow 10">
            <a:extLst>
              <a:ext uri="{FF2B5EF4-FFF2-40B4-BE49-F238E27FC236}">
                <a16:creationId xmlns:a16="http://schemas.microsoft.com/office/drawing/2014/main" id="{F4FCD865-E8BE-A904-8F91-90DC6CACE423}"/>
              </a:ext>
            </a:extLst>
          </p:cNvPr>
          <p:cNvCxnSpPr>
            <a:cxnSpLocks/>
          </p:cNvCxnSpPr>
          <p:nvPr/>
        </p:nvCxnSpPr>
        <p:spPr>
          <a:xfrm rot="5400000" flipH="1" flipV="1">
            <a:off x="3519076" y="2976912"/>
            <a:ext cx="500927" cy="445291"/>
          </a:xfrm>
          <a:prstGeom prst="bentConnector3">
            <a:avLst>
              <a:gd name="adj1" fmla="val 100706"/>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2" name="Connector: Elbow 11">
            <a:extLst>
              <a:ext uri="{FF2B5EF4-FFF2-40B4-BE49-F238E27FC236}">
                <a16:creationId xmlns:a16="http://schemas.microsoft.com/office/drawing/2014/main" id="{ECAC7D10-995E-CC63-0927-D5E1A5A9899A}"/>
              </a:ext>
            </a:extLst>
          </p:cNvPr>
          <p:cNvCxnSpPr>
            <a:cxnSpLocks/>
          </p:cNvCxnSpPr>
          <p:nvPr/>
        </p:nvCxnSpPr>
        <p:spPr>
          <a:xfrm rot="16200000" flipH="1">
            <a:off x="3558652" y="3929400"/>
            <a:ext cx="1431934" cy="431135"/>
          </a:xfrm>
          <a:prstGeom prst="bentConnector3">
            <a:avLst>
              <a:gd name="adj1" fmla="val 100377"/>
            </a:avLst>
          </a:prstGeom>
          <a:ln w="38100">
            <a:solidFill>
              <a:srgbClr val="3B7D23"/>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FC5F2C23-3C66-0403-665B-B97E063FF388}"/>
              </a:ext>
            </a:extLst>
          </p:cNvPr>
          <p:cNvSpPr txBox="1"/>
          <p:nvPr/>
        </p:nvSpPr>
        <p:spPr>
          <a:xfrm>
            <a:off x="3049055" y="3565416"/>
            <a:ext cx="545342" cy="369332"/>
          </a:xfrm>
          <a:prstGeom prst="rect">
            <a:avLst/>
          </a:prstGeom>
          <a:noFill/>
        </p:spPr>
        <p:txBody>
          <a:bodyPr wrap="none" rtlCol="0">
            <a:spAutoFit/>
          </a:bodyPr>
          <a:lstStyle/>
          <a:p>
            <a:r>
              <a:rPr lang="en-GB" dirty="0"/>
              <a:t>soc</a:t>
            </a:r>
            <a:endParaRPr lang="en-US" dirty="0"/>
          </a:p>
        </p:txBody>
      </p:sp>
      <p:sp>
        <p:nvSpPr>
          <p:cNvPr id="14" name="TextBox 13">
            <a:extLst>
              <a:ext uri="{FF2B5EF4-FFF2-40B4-BE49-F238E27FC236}">
                <a16:creationId xmlns:a16="http://schemas.microsoft.com/office/drawing/2014/main" id="{8EF3CEAB-004B-6B35-8434-8D2018976E18}"/>
              </a:ext>
            </a:extLst>
          </p:cNvPr>
          <p:cNvSpPr txBox="1"/>
          <p:nvPr/>
        </p:nvSpPr>
        <p:spPr>
          <a:xfrm>
            <a:off x="3446844" y="2642730"/>
            <a:ext cx="545342" cy="369332"/>
          </a:xfrm>
          <a:prstGeom prst="rect">
            <a:avLst/>
          </a:prstGeom>
          <a:noFill/>
        </p:spPr>
        <p:txBody>
          <a:bodyPr wrap="none" rtlCol="0">
            <a:spAutoFit/>
          </a:bodyPr>
          <a:lstStyle/>
          <a:p>
            <a:r>
              <a:rPr lang="en-GB" dirty="0"/>
              <a:t>soc</a:t>
            </a:r>
            <a:endParaRPr lang="en-US" dirty="0"/>
          </a:p>
        </p:txBody>
      </p:sp>
      <p:sp>
        <p:nvSpPr>
          <p:cNvPr id="15" name="TextBox 14">
            <a:extLst>
              <a:ext uri="{FF2B5EF4-FFF2-40B4-BE49-F238E27FC236}">
                <a16:creationId xmlns:a16="http://schemas.microsoft.com/office/drawing/2014/main" id="{D31EABCB-267A-4829-C397-AB4893D2AC9D}"/>
              </a:ext>
            </a:extLst>
          </p:cNvPr>
          <p:cNvSpPr txBox="1"/>
          <p:nvPr/>
        </p:nvSpPr>
        <p:spPr>
          <a:xfrm>
            <a:off x="4018411" y="4537382"/>
            <a:ext cx="545342" cy="369332"/>
          </a:xfrm>
          <a:prstGeom prst="rect">
            <a:avLst/>
          </a:prstGeom>
          <a:noFill/>
        </p:spPr>
        <p:txBody>
          <a:bodyPr wrap="none" rtlCol="0">
            <a:spAutoFit/>
          </a:bodyPr>
          <a:lstStyle/>
          <a:p>
            <a:r>
              <a:rPr lang="en-GB" dirty="0"/>
              <a:t>soc</a:t>
            </a:r>
            <a:endParaRPr lang="en-US" dirty="0"/>
          </a:p>
        </p:txBody>
      </p:sp>
      <p:cxnSp>
        <p:nvCxnSpPr>
          <p:cNvPr id="23" name="Straight Connector 22">
            <a:extLst>
              <a:ext uri="{FF2B5EF4-FFF2-40B4-BE49-F238E27FC236}">
                <a16:creationId xmlns:a16="http://schemas.microsoft.com/office/drawing/2014/main" id="{3A5B8C59-BB67-BB2C-2890-550007D531BE}"/>
              </a:ext>
            </a:extLst>
          </p:cNvPr>
          <p:cNvCxnSpPr>
            <a:cxnSpLocks/>
          </p:cNvCxnSpPr>
          <p:nvPr/>
        </p:nvCxnSpPr>
        <p:spPr>
          <a:xfrm>
            <a:off x="7056120" y="2385060"/>
            <a:ext cx="0" cy="1813560"/>
          </a:xfrm>
          <a:prstGeom prst="line">
            <a:avLst/>
          </a:prstGeom>
          <a:ln>
            <a:solidFill>
              <a:schemeClr val="accent2">
                <a:lumMod val="60000"/>
                <a:lumOff val="40000"/>
              </a:schemeClr>
            </a:solidFill>
            <a:prstDash val="dashDot"/>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BAA5FF50-CC8D-A9CB-1C65-DFC58D842DAD}"/>
              </a:ext>
            </a:extLst>
          </p:cNvPr>
          <p:cNvCxnSpPr>
            <a:cxnSpLocks/>
          </p:cNvCxnSpPr>
          <p:nvPr/>
        </p:nvCxnSpPr>
        <p:spPr>
          <a:xfrm>
            <a:off x="7566660" y="2949094"/>
            <a:ext cx="0" cy="1249526"/>
          </a:xfrm>
          <a:prstGeom prst="line">
            <a:avLst/>
          </a:prstGeom>
          <a:ln>
            <a:solidFill>
              <a:schemeClr val="accent2">
                <a:lumMod val="60000"/>
                <a:lumOff val="40000"/>
              </a:schemeClr>
            </a:solidFill>
            <a:prstDash val="dashDot"/>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DAE92CFD-FDA3-B84A-61FB-83F20411554D}"/>
              </a:ext>
            </a:extLst>
          </p:cNvPr>
          <p:cNvCxnSpPr>
            <a:cxnSpLocks/>
          </p:cNvCxnSpPr>
          <p:nvPr/>
        </p:nvCxnSpPr>
        <p:spPr>
          <a:xfrm>
            <a:off x="8069580" y="2633979"/>
            <a:ext cx="0" cy="2445877"/>
          </a:xfrm>
          <a:prstGeom prst="line">
            <a:avLst/>
          </a:prstGeom>
          <a:ln>
            <a:solidFill>
              <a:schemeClr val="accent2">
                <a:lumMod val="60000"/>
                <a:lumOff val="40000"/>
              </a:schemeClr>
            </a:solidFill>
            <a:prstDash val="dashDot"/>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E519DB34-B0F9-AB5F-2587-ABE541238300}"/>
              </a:ext>
            </a:extLst>
          </p:cNvPr>
          <p:cNvCxnSpPr>
            <a:cxnSpLocks/>
          </p:cNvCxnSpPr>
          <p:nvPr/>
        </p:nvCxnSpPr>
        <p:spPr>
          <a:xfrm>
            <a:off x="8580120" y="4152900"/>
            <a:ext cx="0" cy="906780"/>
          </a:xfrm>
          <a:prstGeom prst="line">
            <a:avLst/>
          </a:prstGeom>
          <a:ln>
            <a:solidFill>
              <a:schemeClr val="accent2">
                <a:lumMod val="60000"/>
                <a:lumOff val="40000"/>
              </a:schemeClr>
            </a:solidFill>
            <a:prstDash val="dashDot"/>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43B3A9F5-D184-1EEF-9B85-9CEC6C0DE8FF}"/>
              </a:ext>
            </a:extLst>
          </p:cNvPr>
          <p:cNvSpPr txBox="1"/>
          <p:nvPr/>
        </p:nvSpPr>
        <p:spPr>
          <a:xfrm>
            <a:off x="6807662" y="4398882"/>
            <a:ext cx="885179" cy="276999"/>
          </a:xfrm>
          <a:prstGeom prst="rect">
            <a:avLst/>
          </a:prstGeom>
          <a:noFill/>
        </p:spPr>
        <p:txBody>
          <a:bodyPr wrap="none" rtlCol="0">
            <a:spAutoFit/>
          </a:bodyPr>
          <a:lstStyle/>
          <a:p>
            <a:r>
              <a:rPr lang="en-GB" sz="1200" dirty="0"/>
              <a:t>PG1TRIGC</a:t>
            </a:r>
            <a:endParaRPr lang="en-US" sz="1200" dirty="0"/>
          </a:p>
        </p:txBody>
      </p:sp>
      <p:sp>
        <p:nvSpPr>
          <p:cNvPr id="34" name="Left Brace 33">
            <a:extLst>
              <a:ext uri="{FF2B5EF4-FFF2-40B4-BE49-F238E27FC236}">
                <a16:creationId xmlns:a16="http://schemas.microsoft.com/office/drawing/2014/main" id="{BE151B38-CC66-DA27-6B6B-CFDA88F4762D}"/>
              </a:ext>
            </a:extLst>
          </p:cNvPr>
          <p:cNvSpPr/>
          <p:nvPr/>
        </p:nvSpPr>
        <p:spPr>
          <a:xfrm rot="16200000">
            <a:off x="7229640" y="4065671"/>
            <a:ext cx="175260" cy="491162"/>
          </a:xfrm>
          <a:prstGeom prst="leftBrace">
            <a:avLst/>
          </a:prstGeom>
          <a:ln>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AB737ECC-0387-026B-F516-225F6026C8BF}"/>
              </a:ext>
            </a:extLst>
          </p:cNvPr>
          <p:cNvSpPr txBox="1"/>
          <p:nvPr/>
        </p:nvSpPr>
        <p:spPr>
          <a:xfrm>
            <a:off x="7828742" y="5189729"/>
            <a:ext cx="885179" cy="276999"/>
          </a:xfrm>
          <a:prstGeom prst="rect">
            <a:avLst/>
          </a:prstGeom>
          <a:noFill/>
        </p:spPr>
        <p:txBody>
          <a:bodyPr wrap="none" rtlCol="0">
            <a:spAutoFit/>
          </a:bodyPr>
          <a:lstStyle/>
          <a:p>
            <a:r>
              <a:rPr lang="en-GB" sz="1200" dirty="0"/>
              <a:t>PG3TRIGC</a:t>
            </a:r>
            <a:endParaRPr lang="en-US" sz="1200" dirty="0"/>
          </a:p>
        </p:txBody>
      </p:sp>
      <p:sp>
        <p:nvSpPr>
          <p:cNvPr id="36" name="Left Brace 35">
            <a:extLst>
              <a:ext uri="{FF2B5EF4-FFF2-40B4-BE49-F238E27FC236}">
                <a16:creationId xmlns:a16="http://schemas.microsoft.com/office/drawing/2014/main" id="{1F8343F4-B790-C94E-F370-20742FD78EA3}"/>
              </a:ext>
            </a:extLst>
          </p:cNvPr>
          <p:cNvSpPr/>
          <p:nvPr/>
        </p:nvSpPr>
        <p:spPr>
          <a:xfrm rot="16200000">
            <a:off x="8235480" y="4864138"/>
            <a:ext cx="175260" cy="491162"/>
          </a:xfrm>
          <a:prstGeom prst="leftBrace">
            <a:avLst/>
          </a:prstGeom>
          <a:ln>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Left Brace 36">
            <a:extLst>
              <a:ext uri="{FF2B5EF4-FFF2-40B4-BE49-F238E27FC236}">
                <a16:creationId xmlns:a16="http://schemas.microsoft.com/office/drawing/2014/main" id="{CA423CF8-3532-5563-1D76-7156AB4DA4C9}"/>
              </a:ext>
            </a:extLst>
          </p:cNvPr>
          <p:cNvSpPr/>
          <p:nvPr/>
        </p:nvSpPr>
        <p:spPr>
          <a:xfrm rot="5400000">
            <a:off x="7732231" y="2626522"/>
            <a:ext cx="175260" cy="491162"/>
          </a:xfrm>
          <a:prstGeom prst="leftBrace">
            <a:avLst/>
          </a:prstGeom>
          <a:ln>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EE3EFAD3-0EE5-B18D-9EA6-A557FC04AD75}"/>
              </a:ext>
            </a:extLst>
          </p:cNvPr>
          <p:cNvSpPr txBox="1"/>
          <p:nvPr/>
        </p:nvSpPr>
        <p:spPr>
          <a:xfrm>
            <a:off x="7222624" y="2564059"/>
            <a:ext cx="885179" cy="276999"/>
          </a:xfrm>
          <a:prstGeom prst="rect">
            <a:avLst/>
          </a:prstGeom>
          <a:noFill/>
        </p:spPr>
        <p:txBody>
          <a:bodyPr wrap="none" rtlCol="0">
            <a:spAutoFit/>
          </a:bodyPr>
          <a:lstStyle/>
          <a:p>
            <a:r>
              <a:rPr lang="en-GB" sz="1200" dirty="0"/>
              <a:t>PG2TRIGC</a:t>
            </a:r>
            <a:endParaRPr lang="en-US" sz="1200" dirty="0"/>
          </a:p>
        </p:txBody>
      </p:sp>
    </p:spTree>
    <p:extLst>
      <p:ext uri="{BB962C8B-B14F-4D97-AF65-F5344CB8AC3E}">
        <p14:creationId xmlns:p14="http://schemas.microsoft.com/office/powerpoint/2010/main" val="37189970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FA79C-4B77-7522-35C4-FB53D5746E61}"/>
              </a:ext>
            </a:extLst>
          </p:cNvPr>
          <p:cNvSpPr>
            <a:spLocks noGrp="1"/>
          </p:cNvSpPr>
          <p:nvPr>
            <p:ph type="title"/>
          </p:nvPr>
        </p:nvSpPr>
        <p:spPr/>
        <p:txBody>
          <a:bodyPr/>
          <a:lstStyle/>
          <a:p>
            <a:r>
              <a:rPr lang="en-GB" dirty="0"/>
              <a:t>Remaining tasks for DAB</a:t>
            </a:r>
            <a:endParaRPr lang="en-US" dirty="0"/>
          </a:p>
        </p:txBody>
      </p:sp>
      <p:sp>
        <p:nvSpPr>
          <p:cNvPr id="3" name="Content Placeholder 2">
            <a:extLst>
              <a:ext uri="{FF2B5EF4-FFF2-40B4-BE49-F238E27FC236}">
                <a16:creationId xmlns:a16="http://schemas.microsoft.com/office/drawing/2014/main" id="{812C3B44-AD34-3D88-0D60-0141E1036FD3}"/>
              </a:ext>
            </a:extLst>
          </p:cNvPr>
          <p:cNvSpPr>
            <a:spLocks noGrp="1"/>
          </p:cNvSpPr>
          <p:nvPr>
            <p:ph idx="1"/>
          </p:nvPr>
        </p:nvSpPr>
        <p:spPr/>
        <p:txBody>
          <a:bodyPr>
            <a:normAutofit fontScale="85000" lnSpcReduction="20000"/>
          </a:bodyPr>
          <a:lstStyle/>
          <a:p>
            <a:r>
              <a:rPr lang="en-GB" dirty="0">
                <a:solidFill>
                  <a:schemeClr val="accent6">
                    <a:lumMod val="75000"/>
                  </a:schemeClr>
                </a:solidFill>
              </a:rPr>
              <a:t>Cleanup XML – will be done before September 30</a:t>
            </a:r>
          </a:p>
          <a:p>
            <a:r>
              <a:rPr lang="en-GB" dirty="0">
                <a:solidFill>
                  <a:schemeClr val="accent6">
                    <a:lumMod val="75000"/>
                  </a:schemeClr>
                </a:solidFill>
              </a:rPr>
              <a:t>Cleanup Debug codes – will be done before September 30</a:t>
            </a:r>
          </a:p>
          <a:p>
            <a:r>
              <a:rPr lang="en-US" dirty="0">
                <a:solidFill>
                  <a:schemeClr val="accent6">
                    <a:lumMod val="75000"/>
                  </a:schemeClr>
                </a:solidFill>
              </a:rPr>
              <a:t>Final reorganization of FW directory structure – will be done before September 30</a:t>
            </a:r>
          </a:p>
          <a:p>
            <a:r>
              <a:rPr lang="en-US" dirty="0">
                <a:solidFill>
                  <a:schemeClr val="accent6">
                    <a:lumMod val="75000"/>
                  </a:schemeClr>
                </a:solidFill>
              </a:rPr>
              <a:t>Final readme – will be done before September 30</a:t>
            </a:r>
          </a:p>
          <a:p>
            <a:r>
              <a:rPr lang="en-US" dirty="0">
                <a:solidFill>
                  <a:schemeClr val="tx2">
                    <a:lumMod val="50000"/>
                    <a:lumOff val="50000"/>
                  </a:schemeClr>
                </a:solidFill>
              </a:rPr>
              <a:t>Validation at full power (11KW) –TBD</a:t>
            </a:r>
          </a:p>
          <a:p>
            <a:r>
              <a:rPr lang="en-US" dirty="0">
                <a:solidFill>
                  <a:schemeClr val="tx2">
                    <a:lumMod val="50000"/>
                    <a:lumOff val="50000"/>
                  </a:schemeClr>
                </a:solidFill>
              </a:rPr>
              <a:t>Testing the power loop robustly (do not know yet how to measure the bode in this mode)</a:t>
            </a:r>
          </a:p>
          <a:p>
            <a:r>
              <a:rPr lang="en-US" dirty="0">
                <a:solidFill>
                  <a:schemeClr val="tx2">
                    <a:lumMod val="50000"/>
                    <a:lumOff val="50000"/>
                  </a:schemeClr>
                </a:solidFill>
              </a:rPr>
              <a:t>Fault protection </a:t>
            </a:r>
            <a:r>
              <a:rPr lang="en-US" dirty="0" err="1">
                <a:solidFill>
                  <a:schemeClr val="tx2">
                    <a:lumMod val="50000"/>
                    <a:lumOff val="50000"/>
                  </a:schemeClr>
                </a:solidFill>
              </a:rPr>
              <a:t>enchancement</a:t>
            </a:r>
            <a:endParaRPr lang="en-US" dirty="0">
              <a:solidFill>
                <a:schemeClr val="tx2">
                  <a:lumMod val="50000"/>
                  <a:lumOff val="50000"/>
                </a:schemeClr>
              </a:solidFill>
            </a:endParaRPr>
          </a:p>
          <a:p>
            <a:r>
              <a:rPr lang="en-US" dirty="0">
                <a:solidFill>
                  <a:schemeClr val="tx2">
                    <a:lumMod val="50000"/>
                    <a:lumOff val="50000"/>
                  </a:schemeClr>
                </a:solidFill>
              </a:rPr>
              <a:t>Discharging mode -TBD</a:t>
            </a:r>
          </a:p>
          <a:p>
            <a:r>
              <a:rPr lang="en-US" dirty="0">
                <a:solidFill>
                  <a:schemeClr val="tx2">
                    <a:lumMod val="50000"/>
                    <a:lumOff val="50000"/>
                  </a:schemeClr>
                </a:solidFill>
              </a:rPr>
              <a:t>OBC mode-TBD</a:t>
            </a:r>
          </a:p>
          <a:p>
            <a:r>
              <a:rPr lang="en-US" dirty="0">
                <a:solidFill>
                  <a:schemeClr val="tx2">
                    <a:lumMod val="50000"/>
                    <a:lumOff val="50000"/>
                  </a:schemeClr>
                </a:solidFill>
              </a:rPr>
              <a:t>Frequency Modulated (not fully implemented) -TBD</a:t>
            </a:r>
          </a:p>
          <a:p>
            <a:endParaRPr lang="en-US" dirty="0"/>
          </a:p>
        </p:txBody>
      </p:sp>
    </p:spTree>
    <p:extLst>
      <p:ext uri="{BB962C8B-B14F-4D97-AF65-F5344CB8AC3E}">
        <p14:creationId xmlns:p14="http://schemas.microsoft.com/office/powerpoint/2010/main" val="9437639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F73D9-BADA-8122-2B6B-CCD466EFDDE9}"/>
              </a:ext>
            </a:extLst>
          </p:cNvPr>
          <p:cNvSpPr>
            <a:spLocks noGrp="1"/>
          </p:cNvSpPr>
          <p:nvPr>
            <p:ph type="title"/>
          </p:nvPr>
        </p:nvSpPr>
        <p:spPr/>
        <p:txBody>
          <a:bodyPr/>
          <a:lstStyle/>
          <a:p>
            <a:r>
              <a:rPr lang="en-GB" dirty="0"/>
              <a:t>Next Quarter Tasks</a:t>
            </a:r>
            <a:endParaRPr lang="en-US" dirty="0"/>
          </a:p>
        </p:txBody>
      </p:sp>
      <p:sp>
        <p:nvSpPr>
          <p:cNvPr id="3" name="Content Placeholder 2">
            <a:extLst>
              <a:ext uri="{FF2B5EF4-FFF2-40B4-BE49-F238E27FC236}">
                <a16:creationId xmlns:a16="http://schemas.microsoft.com/office/drawing/2014/main" id="{C17195E6-0137-F47C-EA3C-9E78C9942EA0}"/>
              </a:ext>
            </a:extLst>
          </p:cNvPr>
          <p:cNvSpPr>
            <a:spLocks noGrp="1"/>
          </p:cNvSpPr>
          <p:nvPr>
            <p:ph idx="1"/>
          </p:nvPr>
        </p:nvSpPr>
        <p:spPr>
          <a:xfrm>
            <a:off x="838200" y="1825625"/>
            <a:ext cx="10515600" cy="2014855"/>
          </a:xfrm>
        </p:spPr>
        <p:txBody>
          <a:bodyPr>
            <a:normAutofit fontScale="92500" lnSpcReduction="20000"/>
          </a:bodyPr>
          <a:lstStyle/>
          <a:p>
            <a:r>
              <a:rPr lang="en-GB" dirty="0"/>
              <a:t>MINDI simulation for LLC and PFC midpoint compensation</a:t>
            </a:r>
          </a:p>
          <a:p>
            <a:r>
              <a:rPr lang="en-GB" dirty="0"/>
              <a:t>Plant measurement for CLLC</a:t>
            </a:r>
          </a:p>
          <a:p>
            <a:endParaRPr lang="en-GB" dirty="0"/>
          </a:p>
          <a:p>
            <a:r>
              <a:rPr lang="en-US" dirty="0"/>
              <a:t>Code migration for single phase PFC A core part</a:t>
            </a:r>
          </a:p>
          <a:p>
            <a:r>
              <a:rPr lang="en-US" dirty="0"/>
              <a:t>Other DAB tasks</a:t>
            </a:r>
          </a:p>
        </p:txBody>
      </p:sp>
    </p:spTree>
    <p:extLst>
      <p:ext uri="{BB962C8B-B14F-4D97-AF65-F5344CB8AC3E}">
        <p14:creationId xmlns:p14="http://schemas.microsoft.com/office/powerpoint/2010/main" val="1941546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CBB73-C701-6D3F-7158-E5FC514168CA}"/>
              </a:ext>
            </a:extLst>
          </p:cNvPr>
          <p:cNvSpPr>
            <a:spLocks noGrp="1"/>
          </p:cNvSpPr>
          <p:nvPr>
            <p:ph type="title"/>
          </p:nvPr>
        </p:nvSpPr>
        <p:spPr/>
        <p:txBody>
          <a:bodyPr/>
          <a:lstStyle/>
          <a:p>
            <a:r>
              <a:rPr lang="en-GB" dirty="0"/>
              <a:t>MCC PWM3</a:t>
            </a:r>
            <a:endParaRPr lang="en-US" dirty="0"/>
          </a:p>
        </p:txBody>
      </p:sp>
      <p:pic>
        <p:nvPicPr>
          <p:cNvPr id="5" name="Picture 4">
            <a:extLst>
              <a:ext uri="{FF2B5EF4-FFF2-40B4-BE49-F238E27FC236}">
                <a16:creationId xmlns:a16="http://schemas.microsoft.com/office/drawing/2014/main" id="{4A2FE6B1-46C0-288B-FA49-5F42F05DFBF0}"/>
              </a:ext>
            </a:extLst>
          </p:cNvPr>
          <p:cNvPicPr>
            <a:picLocks noChangeAspect="1"/>
          </p:cNvPicPr>
          <p:nvPr/>
        </p:nvPicPr>
        <p:blipFill>
          <a:blip r:embed="rId2"/>
          <a:stretch>
            <a:fillRect/>
          </a:stretch>
        </p:blipFill>
        <p:spPr>
          <a:xfrm>
            <a:off x="838200" y="1825625"/>
            <a:ext cx="4987039" cy="3760470"/>
          </a:xfrm>
          <a:prstGeom prst="rect">
            <a:avLst/>
          </a:prstGeom>
        </p:spPr>
      </p:pic>
      <p:pic>
        <p:nvPicPr>
          <p:cNvPr id="7" name="Picture 6">
            <a:extLst>
              <a:ext uri="{FF2B5EF4-FFF2-40B4-BE49-F238E27FC236}">
                <a16:creationId xmlns:a16="http://schemas.microsoft.com/office/drawing/2014/main" id="{77B3E430-2E0C-C8B7-1253-7F00552ECA65}"/>
              </a:ext>
            </a:extLst>
          </p:cNvPr>
          <p:cNvPicPr>
            <a:picLocks noChangeAspect="1"/>
          </p:cNvPicPr>
          <p:nvPr/>
        </p:nvPicPr>
        <p:blipFill>
          <a:blip r:embed="rId3"/>
          <a:stretch>
            <a:fillRect/>
          </a:stretch>
        </p:blipFill>
        <p:spPr>
          <a:xfrm>
            <a:off x="6161596" y="2113475"/>
            <a:ext cx="4855847" cy="3038628"/>
          </a:xfrm>
          <a:prstGeom prst="rect">
            <a:avLst/>
          </a:prstGeom>
        </p:spPr>
      </p:pic>
    </p:spTree>
    <p:extLst>
      <p:ext uri="{BB962C8B-B14F-4D97-AF65-F5344CB8AC3E}">
        <p14:creationId xmlns:p14="http://schemas.microsoft.com/office/powerpoint/2010/main" val="38449474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circuit&#10;&#10;Description automatically generated">
            <a:extLst>
              <a:ext uri="{FF2B5EF4-FFF2-40B4-BE49-F238E27FC236}">
                <a16:creationId xmlns:a16="http://schemas.microsoft.com/office/drawing/2014/main" id="{300162B0-50E5-12B8-D6BB-534ABB1D24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115" y="-1275498"/>
            <a:ext cx="13971012" cy="8500880"/>
          </a:xfrm>
          <a:prstGeom prst="rect">
            <a:avLst/>
          </a:prstGeom>
        </p:spPr>
      </p:pic>
    </p:spTree>
    <p:extLst>
      <p:ext uri="{BB962C8B-B14F-4D97-AF65-F5344CB8AC3E}">
        <p14:creationId xmlns:p14="http://schemas.microsoft.com/office/powerpoint/2010/main" val="24825874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59FF98FF-E84B-BD89-9C85-D9C875C0AB91}"/>
              </a:ext>
            </a:extLst>
          </p:cNvPr>
          <p:cNvGrpSpPr/>
          <p:nvPr/>
        </p:nvGrpSpPr>
        <p:grpSpPr>
          <a:xfrm>
            <a:off x="0" y="115776"/>
            <a:ext cx="12179926" cy="6626447"/>
            <a:chOff x="0" y="115776"/>
            <a:chExt cx="12179926" cy="6626447"/>
          </a:xfrm>
        </p:grpSpPr>
        <p:pic>
          <p:nvPicPr>
            <p:cNvPr id="5" name="Picture 4">
              <a:extLst>
                <a:ext uri="{FF2B5EF4-FFF2-40B4-BE49-F238E27FC236}">
                  <a16:creationId xmlns:a16="http://schemas.microsoft.com/office/drawing/2014/main" id="{D0EC0CA4-3752-2AB7-CD1F-F9FF930A7CC4}"/>
                </a:ext>
              </a:extLst>
            </p:cNvPr>
            <p:cNvPicPr>
              <a:picLocks noChangeAspect="1"/>
            </p:cNvPicPr>
            <p:nvPr/>
          </p:nvPicPr>
          <p:blipFill>
            <a:blip r:embed="rId3"/>
            <a:stretch>
              <a:fillRect/>
            </a:stretch>
          </p:blipFill>
          <p:spPr>
            <a:xfrm>
              <a:off x="0" y="115776"/>
              <a:ext cx="12179926" cy="6458282"/>
            </a:xfrm>
            <a:prstGeom prst="rect">
              <a:avLst/>
            </a:prstGeom>
          </p:spPr>
        </p:pic>
        <p:sp>
          <p:nvSpPr>
            <p:cNvPr id="6" name="Rectangle 5">
              <a:extLst>
                <a:ext uri="{FF2B5EF4-FFF2-40B4-BE49-F238E27FC236}">
                  <a16:creationId xmlns:a16="http://schemas.microsoft.com/office/drawing/2014/main" id="{0C67775D-788D-0B4D-E0DE-9D63CC3EF211}"/>
                </a:ext>
              </a:extLst>
            </p:cNvPr>
            <p:cNvSpPr/>
            <p:nvPr/>
          </p:nvSpPr>
          <p:spPr>
            <a:xfrm>
              <a:off x="3909848" y="1208690"/>
              <a:ext cx="819807" cy="190237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EF73B60-C484-146F-F503-9FA194580BCD}"/>
                </a:ext>
              </a:extLst>
            </p:cNvPr>
            <p:cNvSpPr/>
            <p:nvPr/>
          </p:nvSpPr>
          <p:spPr>
            <a:xfrm>
              <a:off x="4861035" y="1208690"/>
              <a:ext cx="3610303" cy="433026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74816FC-9EA9-7A84-5AD5-207F099E686D}"/>
                </a:ext>
              </a:extLst>
            </p:cNvPr>
            <p:cNvSpPr/>
            <p:nvPr/>
          </p:nvSpPr>
          <p:spPr>
            <a:xfrm>
              <a:off x="8569623" y="1208690"/>
              <a:ext cx="1846129" cy="266962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DB8DFE0-119E-4858-E894-6E6A5CBE9B27}"/>
                </a:ext>
              </a:extLst>
            </p:cNvPr>
            <p:cNvSpPr/>
            <p:nvPr/>
          </p:nvSpPr>
          <p:spPr>
            <a:xfrm>
              <a:off x="10465177" y="1208689"/>
              <a:ext cx="1714749" cy="471914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22FEAC-285C-4F9C-E67B-AD662EEA220C}"/>
                </a:ext>
              </a:extLst>
            </p:cNvPr>
            <p:cNvSpPr/>
            <p:nvPr/>
          </p:nvSpPr>
          <p:spPr>
            <a:xfrm>
              <a:off x="12075" y="6117020"/>
              <a:ext cx="4002878" cy="62520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8FA4B35-F3F2-BF4D-C680-88320E917CCC}"/>
                </a:ext>
              </a:extLst>
            </p:cNvPr>
            <p:cNvSpPr/>
            <p:nvPr/>
          </p:nvSpPr>
          <p:spPr>
            <a:xfrm>
              <a:off x="4393324" y="2963917"/>
              <a:ext cx="336331" cy="325821"/>
            </a:xfrm>
            <a:prstGeom prst="ellipse">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FF0000"/>
                  </a:solidFill>
                </a:rPr>
                <a:t>1</a:t>
              </a:r>
              <a:endParaRPr lang="en-US" dirty="0">
                <a:solidFill>
                  <a:srgbClr val="FF0000"/>
                </a:solidFill>
              </a:endParaRPr>
            </a:p>
          </p:txBody>
        </p:sp>
        <p:sp>
          <p:nvSpPr>
            <p:cNvPr id="13" name="Oval 12">
              <a:extLst>
                <a:ext uri="{FF2B5EF4-FFF2-40B4-BE49-F238E27FC236}">
                  <a16:creationId xmlns:a16="http://schemas.microsoft.com/office/drawing/2014/main" id="{979E0550-2CC2-969E-95D5-7829043E5613}"/>
                </a:ext>
              </a:extLst>
            </p:cNvPr>
            <p:cNvSpPr/>
            <p:nvPr/>
          </p:nvSpPr>
          <p:spPr>
            <a:xfrm>
              <a:off x="4896257" y="5376041"/>
              <a:ext cx="336331" cy="325821"/>
            </a:xfrm>
            <a:prstGeom prst="ellipse">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FF0000"/>
                  </a:solidFill>
                </a:rPr>
                <a:t>2</a:t>
              </a:r>
              <a:endParaRPr lang="en-US" dirty="0">
                <a:solidFill>
                  <a:srgbClr val="FF0000"/>
                </a:solidFill>
              </a:endParaRPr>
            </a:p>
          </p:txBody>
        </p:sp>
        <p:sp>
          <p:nvSpPr>
            <p:cNvPr id="14" name="Oval 13">
              <a:extLst>
                <a:ext uri="{FF2B5EF4-FFF2-40B4-BE49-F238E27FC236}">
                  <a16:creationId xmlns:a16="http://schemas.microsoft.com/office/drawing/2014/main" id="{CEF94A4B-80B2-62E5-BB7F-2D957DC5672C}"/>
                </a:ext>
              </a:extLst>
            </p:cNvPr>
            <p:cNvSpPr/>
            <p:nvPr/>
          </p:nvSpPr>
          <p:spPr>
            <a:xfrm>
              <a:off x="0" y="5927834"/>
              <a:ext cx="336331" cy="325821"/>
            </a:xfrm>
            <a:prstGeom prst="ellipse">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FF0000"/>
                  </a:solidFill>
                </a:rPr>
                <a:t>3</a:t>
              </a:r>
              <a:endParaRPr lang="en-US" dirty="0">
                <a:solidFill>
                  <a:srgbClr val="FF0000"/>
                </a:solidFill>
              </a:endParaRPr>
            </a:p>
          </p:txBody>
        </p:sp>
        <p:sp>
          <p:nvSpPr>
            <p:cNvPr id="15" name="Oval 14">
              <a:extLst>
                <a:ext uri="{FF2B5EF4-FFF2-40B4-BE49-F238E27FC236}">
                  <a16:creationId xmlns:a16="http://schemas.microsoft.com/office/drawing/2014/main" id="{3B11AE83-E8D6-3CD5-2562-7088BF4D2CFE}"/>
                </a:ext>
              </a:extLst>
            </p:cNvPr>
            <p:cNvSpPr/>
            <p:nvPr/>
          </p:nvSpPr>
          <p:spPr>
            <a:xfrm>
              <a:off x="10079421" y="3715406"/>
              <a:ext cx="336331" cy="325821"/>
            </a:xfrm>
            <a:prstGeom prst="ellipse">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FF0000"/>
                  </a:solidFill>
                </a:rPr>
                <a:t>4</a:t>
              </a:r>
              <a:endParaRPr lang="en-US" dirty="0">
                <a:solidFill>
                  <a:srgbClr val="FF0000"/>
                </a:solidFill>
              </a:endParaRPr>
            </a:p>
          </p:txBody>
        </p:sp>
        <p:sp>
          <p:nvSpPr>
            <p:cNvPr id="16" name="Oval 15">
              <a:extLst>
                <a:ext uri="{FF2B5EF4-FFF2-40B4-BE49-F238E27FC236}">
                  <a16:creationId xmlns:a16="http://schemas.microsoft.com/office/drawing/2014/main" id="{7F5ED7E5-47DC-5542-67AC-2FDF87C75D6E}"/>
                </a:ext>
              </a:extLst>
            </p:cNvPr>
            <p:cNvSpPr/>
            <p:nvPr/>
          </p:nvSpPr>
          <p:spPr>
            <a:xfrm>
              <a:off x="11843595" y="5741112"/>
              <a:ext cx="336331" cy="325821"/>
            </a:xfrm>
            <a:prstGeom prst="ellipse">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FF0000"/>
                  </a:solidFill>
                </a:rPr>
                <a:t>5</a:t>
              </a:r>
              <a:endParaRPr lang="en-US" dirty="0">
                <a:solidFill>
                  <a:srgbClr val="FF0000"/>
                </a:solidFill>
              </a:endParaRPr>
            </a:p>
          </p:txBody>
        </p:sp>
      </p:grpSp>
    </p:spTree>
    <p:extLst>
      <p:ext uri="{BB962C8B-B14F-4D97-AF65-F5344CB8AC3E}">
        <p14:creationId xmlns:p14="http://schemas.microsoft.com/office/powerpoint/2010/main" val="27296527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028066-0DBD-1EF1-3838-B60498A3DB51}"/>
              </a:ext>
            </a:extLst>
          </p:cNvPr>
          <p:cNvPicPr>
            <a:picLocks noChangeAspect="1"/>
          </p:cNvPicPr>
          <p:nvPr/>
        </p:nvPicPr>
        <p:blipFill>
          <a:blip r:embed="rId2"/>
          <a:stretch>
            <a:fillRect/>
          </a:stretch>
        </p:blipFill>
        <p:spPr>
          <a:xfrm>
            <a:off x="0" y="924415"/>
            <a:ext cx="12192000" cy="5009170"/>
          </a:xfrm>
          <a:prstGeom prst="rect">
            <a:avLst/>
          </a:prstGeom>
        </p:spPr>
      </p:pic>
    </p:spTree>
    <p:extLst>
      <p:ext uri="{BB962C8B-B14F-4D97-AF65-F5344CB8AC3E}">
        <p14:creationId xmlns:p14="http://schemas.microsoft.com/office/powerpoint/2010/main" val="29855141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9DFEF-08D8-4F17-BACB-D9BF4ACC98F1}"/>
              </a:ext>
            </a:extLst>
          </p:cNvPr>
          <p:cNvSpPr>
            <a:spLocks noGrp="1"/>
          </p:cNvSpPr>
          <p:nvPr>
            <p:ph type="title"/>
          </p:nvPr>
        </p:nvSpPr>
        <p:spPr/>
        <p:txBody>
          <a:bodyPr/>
          <a:lstStyle/>
          <a:p>
            <a:r>
              <a:rPr lang="en-GB" dirty="0"/>
              <a:t>With reverse mode operation</a:t>
            </a:r>
            <a:endParaRPr lang="en-US" dirty="0"/>
          </a:p>
        </p:txBody>
      </p:sp>
    </p:spTree>
    <p:extLst>
      <p:ext uri="{BB962C8B-B14F-4D97-AF65-F5344CB8AC3E}">
        <p14:creationId xmlns:p14="http://schemas.microsoft.com/office/powerpoint/2010/main" val="37488202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15A344-6B24-7FC6-A879-11967D047F2C}"/>
              </a:ext>
            </a:extLst>
          </p:cNvPr>
          <p:cNvPicPr>
            <a:picLocks noChangeAspect="1"/>
          </p:cNvPicPr>
          <p:nvPr/>
        </p:nvPicPr>
        <p:blipFill>
          <a:blip r:embed="rId2"/>
          <a:stretch>
            <a:fillRect/>
          </a:stretch>
        </p:blipFill>
        <p:spPr>
          <a:xfrm>
            <a:off x="0" y="156343"/>
            <a:ext cx="12192000" cy="6545313"/>
          </a:xfrm>
          <a:prstGeom prst="rect">
            <a:avLst/>
          </a:prstGeom>
        </p:spPr>
      </p:pic>
      <p:sp>
        <p:nvSpPr>
          <p:cNvPr id="6" name="Rectangle 5">
            <a:extLst>
              <a:ext uri="{FF2B5EF4-FFF2-40B4-BE49-F238E27FC236}">
                <a16:creationId xmlns:a16="http://schemas.microsoft.com/office/drawing/2014/main" id="{D6D329C9-7F57-B86E-16D8-94D7286FA010}"/>
              </a:ext>
            </a:extLst>
          </p:cNvPr>
          <p:cNvSpPr/>
          <p:nvPr/>
        </p:nvSpPr>
        <p:spPr>
          <a:xfrm>
            <a:off x="3382297" y="1120877"/>
            <a:ext cx="707922" cy="206477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00E9255-203C-5EC0-046E-5785422BDE6D}"/>
              </a:ext>
            </a:extLst>
          </p:cNvPr>
          <p:cNvSpPr/>
          <p:nvPr/>
        </p:nvSpPr>
        <p:spPr>
          <a:xfrm>
            <a:off x="3864077" y="3052917"/>
            <a:ext cx="226142" cy="240890"/>
          </a:xfrm>
          <a:prstGeom prst="ellipse">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FF0000"/>
                </a:solidFill>
              </a:rPr>
              <a:t>1</a:t>
            </a:r>
            <a:endParaRPr lang="en-US" dirty="0">
              <a:solidFill>
                <a:srgbClr val="FF0000"/>
              </a:solidFill>
            </a:endParaRPr>
          </a:p>
        </p:txBody>
      </p:sp>
      <p:sp>
        <p:nvSpPr>
          <p:cNvPr id="8" name="Rectangle 7">
            <a:extLst>
              <a:ext uri="{FF2B5EF4-FFF2-40B4-BE49-F238E27FC236}">
                <a16:creationId xmlns:a16="http://schemas.microsoft.com/office/drawing/2014/main" id="{8562C8A2-FBE1-376D-47CE-2F6D956A7AD5}"/>
              </a:ext>
            </a:extLst>
          </p:cNvPr>
          <p:cNvSpPr/>
          <p:nvPr/>
        </p:nvSpPr>
        <p:spPr>
          <a:xfrm>
            <a:off x="4198374" y="1120877"/>
            <a:ext cx="3755922" cy="343637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238B908-BEA3-CAF8-0532-A7F95EA0067C}"/>
              </a:ext>
            </a:extLst>
          </p:cNvPr>
          <p:cNvSpPr/>
          <p:nvPr/>
        </p:nvSpPr>
        <p:spPr>
          <a:xfrm>
            <a:off x="4277031" y="4436807"/>
            <a:ext cx="226142" cy="240890"/>
          </a:xfrm>
          <a:prstGeom prst="ellipse">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FF0000"/>
                </a:solidFill>
              </a:rPr>
              <a:t>2</a:t>
            </a:r>
            <a:endParaRPr lang="en-US" dirty="0">
              <a:solidFill>
                <a:srgbClr val="FF0000"/>
              </a:solidFill>
            </a:endParaRPr>
          </a:p>
        </p:txBody>
      </p:sp>
      <p:sp>
        <p:nvSpPr>
          <p:cNvPr id="10" name="Rectangle 9">
            <a:extLst>
              <a:ext uri="{FF2B5EF4-FFF2-40B4-BE49-F238E27FC236}">
                <a16:creationId xmlns:a16="http://schemas.microsoft.com/office/drawing/2014/main" id="{AA8B4903-88AA-83B7-483E-7B2A1D67943A}"/>
              </a:ext>
            </a:extLst>
          </p:cNvPr>
          <p:cNvSpPr/>
          <p:nvPr/>
        </p:nvSpPr>
        <p:spPr>
          <a:xfrm>
            <a:off x="73742" y="6346723"/>
            <a:ext cx="4045973" cy="42770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41B5649-C5BC-0859-0713-762D80923633}"/>
              </a:ext>
            </a:extLst>
          </p:cNvPr>
          <p:cNvSpPr/>
          <p:nvPr/>
        </p:nvSpPr>
        <p:spPr>
          <a:xfrm>
            <a:off x="73742" y="6226278"/>
            <a:ext cx="226142" cy="240890"/>
          </a:xfrm>
          <a:prstGeom prst="ellipse">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FF0000"/>
                </a:solidFill>
              </a:rPr>
              <a:t>3</a:t>
            </a:r>
            <a:endParaRPr lang="en-US" dirty="0">
              <a:solidFill>
                <a:srgbClr val="FF0000"/>
              </a:solidFill>
            </a:endParaRPr>
          </a:p>
        </p:txBody>
      </p:sp>
      <p:sp>
        <p:nvSpPr>
          <p:cNvPr id="12" name="Rectangle 11">
            <a:extLst>
              <a:ext uri="{FF2B5EF4-FFF2-40B4-BE49-F238E27FC236}">
                <a16:creationId xmlns:a16="http://schemas.microsoft.com/office/drawing/2014/main" id="{88708638-43F7-02D1-5F78-3C069C97C0BF}"/>
              </a:ext>
            </a:extLst>
          </p:cNvPr>
          <p:cNvSpPr/>
          <p:nvPr/>
        </p:nvSpPr>
        <p:spPr>
          <a:xfrm>
            <a:off x="8160774" y="1120877"/>
            <a:ext cx="1401096" cy="215326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8418B09-8AE1-C7EE-6E69-E631D654ECF3}"/>
              </a:ext>
            </a:extLst>
          </p:cNvPr>
          <p:cNvSpPr/>
          <p:nvPr/>
        </p:nvSpPr>
        <p:spPr>
          <a:xfrm>
            <a:off x="9335728" y="3141407"/>
            <a:ext cx="226142" cy="240890"/>
          </a:xfrm>
          <a:prstGeom prst="ellipse">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FF0000"/>
                </a:solidFill>
              </a:rPr>
              <a:t>4</a:t>
            </a:r>
            <a:endParaRPr lang="en-US" dirty="0">
              <a:solidFill>
                <a:srgbClr val="FF0000"/>
              </a:solidFill>
            </a:endParaRPr>
          </a:p>
        </p:txBody>
      </p:sp>
      <p:sp>
        <p:nvSpPr>
          <p:cNvPr id="14" name="Rectangle 13">
            <a:extLst>
              <a:ext uri="{FF2B5EF4-FFF2-40B4-BE49-F238E27FC236}">
                <a16:creationId xmlns:a16="http://schemas.microsoft.com/office/drawing/2014/main" id="{44042D91-A079-83B6-529D-A566E818A415}"/>
              </a:ext>
            </a:extLst>
          </p:cNvPr>
          <p:cNvSpPr/>
          <p:nvPr/>
        </p:nvSpPr>
        <p:spPr>
          <a:xfrm>
            <a:off x="9591366" y="1115962"/>
            <a:ext cx="1315065" cy="436060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A143BD0-88CA-3506-1D40-787C241325B3}"/>
              </a:ext>
            </a:extLst>
          </p:cNvPr>
          <p:cNvSpPr/>
          <p:nvPr/>
        </p:nvSpPr>
        <p:spPr>
          <a:xfrm>
            <a:off x="10628670" y="5358583"/>
            <a:ext cx="226142" cy="240890"/>
          </a:xfrm>
          <a:prstGeom prst="ellipse">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FF0000"/>
                </a:solidFill>
              </a:rPr>
              <a:t>5</a:t>
            </a:r>
            <a:endParaRPr lang="en-US" dirty="0">
              <a:solidFill>
                <a:srgbClr val="FF0000"/>
              </a:solidFill>
            </a:endParaRPr>
          </a:p>
        </p:txBody>
      </p:sp>
    </p:spTree>
    <p:extLst>
      <p:ext uri="{BB962C8B-B14F-4D97-AF65-F5344CB8AC3E}">
        <p14:creationId xmlns:p14="http://schemas.microsoft.com/office/powerpoint/2010/main" val="743580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6EA3C-8C9C-1CEE-7CB2-83271A0B5864}"/>
              </a:ext>
            </a:extLst>
          </p:cNvPr>
          <p:cNvSpPr>
            <a:spLocks noGrp="1"/>
          </p:cNvSpPr>
          <p:nvPr>
            <p:ph type="title"/>
          </p:nvPr>
        </p:nvSpPr>
        <p:spPr>
          <a:xfrm>
            <a:off x="357097" y="96296"/>
            <a:ext cx="11833316" cy="777240"/>
          </a:xfrm>
        </p:spPr>
        <p:txBody>
          <a:bodyPr/>
          <a:lstStyle/>
          <a:p>
            <a:r>
              <a:rPr lang="de-DE" dirty="0"/>
              <a:t>Power Board Visualizer bidirectional xml version</a:t>
            </a:r>
            <a:endParaRPr lang="en-US" dirty="0"/>
          </a:p>
        </p:txBody>
      </p:sp>
      <p:pic>
        <p:nvPicPr>
          <p:cNvPr id="5" name="Picture 4">
            <a:extLst>
              <a:ext uri="{FF2B5EF4-FFF2-40B4-BE49-F238E27FC236}">
                <a16:creationId xmlns:a16="http://schemas.microsoft.com/office/drawing/2014/main" id="{74981F8A-2E8F-00AE-D4E4-E1DAB901337D}"/>
              </a:ext>
            </a:extLst>
          </p:cNvPr>
          <p:cNvPicPr>
            <a:picLocks noChangeAspect="1"/>
          </p:cNvPicPr>
          <p:nvPr/>
        </p:nvPicPr>
        <p:blipFill>
          <a:blip r:embed="rId2"/>
          <a:stretch>
            <a:fillRect/>
          </a:stretch>
        </p:blipFill>
        <p:spPr>
          <a:xfrm>
            <a:off x="898584" y="976046"/>
            <a:ext cx="9260362" cy="5785658"/>
          </a:xfrm>
          <a:prstGeom prst="rect">
            <a:avLst/>
          </a:prstGeom>
        </p:spPr>
      </p:pic>
      <p:sp>
        <p:nvSpPr>
          <p:cNvPr id="6" name="Circle: Hollow 5">
            <a:extLst>
              <a:ext uri="{FF2B5EF4-FFF2-40B4-BE49-F238E27FC236}">
                <a16:creationId xmlns:a16="http://schemas.microsoft.com/office/drawing/2014/main" id="{9ED88844-E431-1B0B-B648-7619B83FD200}"/>
              </a:ext>
            </a:extLst>
          </p:cNvPr>
          <p:cNvSpPr/>
          <p:nvPr/>
        </p:nvSpPr>
        <p:spPr>
          <a:xfrm>
            <a:off x="3425922" y="2127381"/>
            <a:ext cx="1045030" cy="494523"/>
          </a:xfrm>
          <a:prstGeom prst="donut">
            <a:avLst>
              <a:gd name="adj" fmla="val 28738"/>
            </a:avLst>
          </a:prstGeom>
          <a:solidFill>
            <a:srgbClr val="92D05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Circle: Hollow 6">
            <a:extLst>
              <a:ext uri="{FF2B5EF4-FFF2-40B4-BE49-F238E27FC236}">
                <a16:creationId xmlns:a16="http://schemas.microsoft.com/office/drawing/2014/main" id="{AE78138C-1EE7-04F3-01DF-1B71E702FEE9}"/>
              </a:ext>
            </a:extLst>
          </p:cNvPr>
          <p:cNvSpPr/>
          <p:nvPr/>
        </p:nvSpPr>
        <p:spPr>
          <a:xfrm>
            <a:off x="4194143" y="2127380"/>
            <a:ext cx="1045030" cy="2450622"/>
          </a:xfrm>
          <a:prstGeom prst="donut">
            <a:avLst>
              <a:gd name="adj" fmla="val 10936"/>
            </a:avLst>
          </a:prstGeom>
          <a:solidFill>
            <a:srgbClr val="92D05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Tree>
    <p:extLst>
      <p:ext uri="{BB962C8B-B14F-4D97-AF65-F5344CB8AC3E}">
        <p14:creationId xmlns:p14="http://schemas.microsoft.com/office/powerpoint/2010/main" val="29807136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5946A-7874-73F0-B477-15822FD07F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35DD26-7E5C-B361-BE98-BE57B3495B3D}"/>
              </a:ext>
            </a:extLst>
          </p:cNvPr>
          <p:cNvSpPr>
            <a:spLocks noGrp="1"/>
          </p:cNvSpPr>
          <p:nvPr>
            <p:ph type="title"/>
          </p:nvPr>
        </p:nvSpPr>
        <p:spPr>
          <a:xfrm>
            <a:off x="357097" y="96296"/>
            <a:ext cx="11833316" cy="777240"/>
          </a:xfrm>
        </p:spPr>
        <p:txBody>
          <a:bodyPr/>
          <a:lstStyle/>
          <a:p>
            <a:r>
              <a:rPr lang="de-DE" dirty="0"/>
              <a:t>Power Board Visualizer bidirectional xml version</a:t>
            </a:r>
            <a:endParaRPr lang="en-US" dirty="0"/>
          </a:p>
        </p:txBody>
      </p:sp>
      <p:pic>
        <p:nvPicPr>
          <p:cNvPr id="4" name="Picture 3">
            <a:extLst>
              <a:ext uri="{FF2B5EF4-FFF2-40B4-BE49-F238E27FC236}">
                <a16:creationId xmlns:a16="http://schemas.microsoft.com/office/drawing/2014/main" id="{E64D35F5-D4CB-4A09-6F80-43AF665AA8AB}"/>
              </a:ext>
            </a:extLst>
          </p:cNvPr>
          <p:cNvPicPr>
            <a:picLocks noChangeAspect="1"/>
          </p:cNvPicPr>
          <p:nvPr/>
        </p:nvPicPr>
        <p:blipFill>
          <a:blip r:embed="rId2"/>
          <a:stretch>
            <a:fillRect/>
          </a:stretch>
        </p:blipFill>
        <p:spPr>
          <a:xfrm>
            <a:off x="1106404" y="981602"/>
            <a:ext cx="9006445" cy="5627017"/>
          </a:xfrm>
          <a:prstGeom prst="rect">
            <a:avLst/>
          </a:prstGeom>
        </p:spPr>
      </p:pic>
      <p:sp>
        <p:nvSpPr>
          <p:cNvPr id="6" name="Circle: Hollow 5">
            <a:extLst>
              <a:ext uri="{FF2B5EF4-FFF2-40B4-BE49-F238E27FC236}">
                <a16:creationId xmlns:a16="http://schemas.microsoft.com/office/drawing/2014/main" id="{88CA5D90-E07D-D63D-5968-83116077A292}"/>
              </a:ext>
            </a:extLst>
          </p:cNvPr>
          <p:cNvSpPr/>
          <p:nvPr/>
        </p:nvSpPr>
        <p:spPr>
          <a:xfrm>
            <a:off x="3509898" y="2481944"/>
            <a:ext cx="1045030" cy="494523"/>
          </a:xfrm>
          <a:prstGeom prst="donut">
            <a:avLst>
              <a:gd name="adj" fmla="val 28738"/>
            </a:avLst>
          </a:prstGeom>
          <a:solidFill>
            <a:srgbClr val="FF000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Tree>
    <p:extLst>
      <p:ext uri="{BB962C8B-B14F-4D97-AF65-F5344CB8AC3E}">
        <p14:creationId xmlns:p14="http://schemas.microsoft.com/office/powerpoint/2010/main" val="37023056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07273-4C49-9176-6C21-A155DA06E3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3FD9AD-1D93-C34C-520B-4902C97AD3C4}"/>
              </a:ext>
            </a:extLst>
          </p:cNvPr>
          <p:cNvSpPr>
            <a:spLocks noGrp="1"/>
          </p:cNvSpPr>
          <p:nvPr>
            <p:ph type="title"/>
          </p:nvPr>
        </p:nvSpPr>
        <p:spPr>
          <a:xfrm>
            <a:off x="357097" y="96296"/>
            <a:ext cx="11833316" cy="777240"/>
          </a:xfrm>
        </p:spPr>
        <p:txBody>
          <a:bodyPr/>
          <a:lstStyle/>
          <a:p>
            <a:r>
              <a:rPr lang="de-DE" dirty="0"/>
              <a:t>Power Board Visualizer bidirectional xml version</a:t>
            </a:r>
            <a:endParaRPr lang="en-US" dirty="0"/>
          </a:p>
        </p:txBody>
      </p:sp>
      <p:pic>
        <p:nvPicPr>
          <p:cNvPr id="4" name="Picture 3">
            <a:extLst>
              <a:ext uri="{FF2B5EF4-FFF2-40B4-BE49-F238E27FC236}">
                <a16:creationId xmlns:a16="http://schemas.microsoft.com/office/drawing/2014/main" id="{882C56D9-E75C-DDD6-1069-50525EC79AA6}"/>
              </a:ext>
            </a:extLst>
          </p:cNvPr>
          <p:cNvPicPr>
            <a:picLocks noChangeAspect="1"/>
          </p:cNvPicPr>
          <p:nvPr/>
        </p:nvPicPr>
        <p:blipFill>
          <a:blip r:embed="rId2"/>
          <a:stretch>
            <a:fillRect/>
          </a:stretch>
        </p:blipFill>
        <p:spPr>
          <a:xfrm>
            <a:off x="665829" y="950259"/>
            <a:ext cx="9202967" cy="5749799"/>
          </a:xfrm>
          <a:prstGeom prst="rect">
            <a:avLst/>
          </a:prstGeom>
        </p:spPr>
      </p:pic>
      <p:sp>
        <p:nvSpPr>
          <p:cNvPr id="6" name="Circle: Hollow 5">
            <a:extLst>
              <a:ext uri="{FF2B5EF4-FFF2-40B4-BE49-F238E27FC236}">
                <a16:creationId xmlns:a16="http://schemas.microsoft.com/office/drawing/2014/main" id="{455B0D80-4B77-2397-ADB1-5A48A1B5C08A}"/>
              </a:ext>
            </a:extLst>
          </p:cNvPr>
          <p:cNvSpPr/>
          <p:nvPr/>
        </p:nvSpPr>
        <p:spPr>
          <a:xfrm>
            <a:off x="3108681" y="2887825"/>
            <a:ext cx="1045030" cy="494523"/>
          </a:xfrm>
          <a:prstGeom prst="donut">
            <a:avLst>
              <a:gd name="adj" fmla="val 28738"/>
            </a:avLst>
          </a:prstGeom>
          <a:solidFill>
            <a:srgbClr val="FFC00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Circle: Hollow 6">
            <a:extLst>
              <a:ext uri="{FF2B5EF4-FFF2-40B4-BE49-F238E27FC236}">
                <a16:creationId xmlns:a16="http://schemas.microsoft.com/office/drawing/2014/main" id="{9E364EAB-2255-647B-930C-27BB3FD049FC}"/>
              </a:ext>
            </a:extLst>
          </p:cNvPr>
          <p:cNvSpPr/>
          <p:nvPr/>
        </p:nvSpPr>
        <p:spPr>
          <a:xfrm>
            <a:off x="6377506" y="2157036"/>
            <a:ext cx="1045030" cy="2450622"/>
          </a:xfrm>
          <a:prstGeom prst="donut">
            <a:avLst>
              <a:gd name="adj" fmla="val 10936"/>
            </a:avLst>
          </a:prstGeom>
          <a:solidFill>
            <a:srgbClr val="FFC00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Tree>
    <p:extLst>
      <p:ext uri="{BB962C8B-B14F-4D97-AF65-F5344CB8AC3E}">
        <p14:creationId xmlns:p14="http://schemas.microsoft.com/office/powerpoint/2010/main" val="19730287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ACBA1-097D-1C14-92EC-231EA1635B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9330DA-DF2B-4599-7D80-BA7675FBB8CC}"/>
              </a:ext>
            </a:extLst>
          </p:cNvPr>
          <p:cNvSpPr>
            <a:spLocks noGrp="1"/>
          </p:cNvSpPr>
          <p:nvPr>
            <p:ph type="title"/>
          </p:nvPr>
        </p:nvSpPr>
        <p:spPr>
          <a:xfrm>
            <a:off x="268288" y="74571"/>
            <a:ext cx="10848975" cy="777240"/>
          </a:xfrm>
        </p:spPr>
        <p:txBody>
          <a:bodyPr/>
          <a:lstStyle/>
          <a:p>
            <a:r>
              <a:rPr lang="de-DE" sz="3200" dirty="0"/>
              <a:t>DAB Bidirectional DCDC – Block diagram of Hardware (TSS)</a:t>
            </a:r>
            <a:endParaRPr lang="en-US" sz="3200" dirty="0"/>
          </a:p>
        </p:txBody>
      </p:sp>
      <p:sp>
        <p:nvSpPr>
          <p:cNvPr id="9" name="Title 1">
            <a:extLst>
              <a:ext uri="{FF2B5EF4-FFF2-40B4-BE49-F238E27FC236}">
                <a16:creationId xmlns:a16="http://schemas.microsoft.com/office/drawing/2014/main" id="{CE944A82-C3E7-C122-43F1-25A639828868}"/>
              </a:ext>
            </a:extLst>
          </p:cNvPr>
          <p:cNvSpPr txBox="1">
            <a:spLocks/>
          </p:cNvSpPr>
          <p:nvPr/>
        </p:nvSpPr>
        <p:spPr>
          <a:xfrm>
            <a:off x="268288" y="887413"/>
            <a:ext cx="11502259" cy="5237490"/>
          </a:xfrm>
          <a:prstGeom prst="rect">
            <a:avLst/>
          </a:prstGeom>
        </p:spPr>
        <p:txBody>
          <a:bodyPr vert="horz" lIns="121888" tIns="60944" rIns="121888" bIns="60944" rtlCol="0" anchor="t" anchorCtr="0">
            <a:noAutofit/>
          </a:bodyPr>
          <a:lstStyle>
            <a:lvl1pPr algn="l" defTabSz="609443" rtl="0" eaLnBrk="1" latinLnBrk="0" hangingPunct="1">
              <a:lnSpc>
                <a:spcPct val="100000"/>
              </a:lnSpc>
              <a:spcBef>
                <a:spcPct val="0"/>
              </a:spcBef>
              <a:buNone/>
              <a:defRPr sz="4400" b="1" kern="1200" normalizeH="0" baseline="0">
                <a:solidFill>
                  <a:srgbClr val="0E3689"/>
                </a:solidFill>
                <a:latin typeface="+mj-lt"/>
                <a:ea typeface="+mj-ea"/>
                <a:cs typeface="+mj-cs"/>
              </a:defRPr>
            </a:lvl1pPr>
          </a:lstStyle>
          <a:p>
            <a:endParaRPr lang="en-US" sz="2800" dirty="0">
              <a:solidFill>
                <a:srgbClr val="FFD53A"/>
              </a:solidFill>
            </a:endParaRPr>
          </a:p>
          <a:p>
            <a:endParaRPr lang="en-US" sz="2400" dirty="0">
              <a:solidFill>
                <a:schemeClr val="tx1"/>
              </a:solidFill>
            </a:endParaRPr>
          </a:p>
          <a:p>
            <a:r>
              <a:rPr lang="en-US" sz="2800" dirty="0">
                <a:solidFill>
                  <a:srgbClr val="FFD53A"/>
                </a:solidFill>
                <a:latin typeface="+mn-lt"/>
              </a:rPr>
              <a:t>	</a:t>
            </a:r>
            <a:endParaRPr lang="en-US" sz="2800" dirty="0">
              <a:solidFill>
                <a:srgbClr val="FF0000"/>
              </a:solidFill>
              <a:latin typeface="+mn-lt"/>
            </a:endParaRPr>
          </a:p>
        </p:txBody>
      </p:sp>
      <p:sp>
        <p:nvSpPr>
          <p:cNvPr id="3" name="Rectangle 2">
            <a:extLst>
              <a:ext uri="{FF2B5EF4-FFF2-40B4-BE49-F238E27FC236}">
                <a16:creationId xmlns:a16="http://schemas.microsoft.com/office/drawing/2014/main" id="{F7BD9471-EEE1-7797-7F40-536827D84D64}"/>
              </a:ext>
            </a:extLst>
          </p:cNvPr>
          <p:cNvSpPr>
            <a:spLocks noChangeArrowheads="1"/>
          </p:cNvSpPr>
          <p:nvPr/>
        </p:nvSpPr>
        <p:spPr bwMode="auto">
          <a:xfrm>
            <a:off x="2792414" y="15965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Picture 5">
            <a:extLst>
              <a:ext uri="{FF2B5EF4-FFF2-40B4-BE49-F238E27FC236}">
                <a16:creationId xmlns:a16="http://schemas.microsoft.com/office/drawing/2014/main" id="{C88E11F4-2CDF-D302-E0C5-12B3091797D1}"/>
              </a:ext>
            </a:extLst>
          </p:cNvPr>
          <p:cNvPicPr>
            <a:picLocks noChangeAspect="1"/>
          </p:cNvPicPr>
          <p:nvPr/>
        </p:nvPicPr>
        <p:blipFill>
          <a:blip r:embed="rId3"/>
          <a:stretch>
            <a:fillRect/>
          </a:stretch>
        </p:blipFill>
        <p:spPr>
          <a:xfrm>
            <a:off x="1572226" y="887414"/>
            <a:ext cx="8894381" cy="5549623"/>
          </a:xfrm>
          <a:prstGeom prst="rect">
            <a:avLst/>
          </a:prstGeom>
        </p:spPr>
      </p:pic>
      <p:sp>
        <p:nvSpPr>
          <p:cNvPr id="5" name="Circle: Hollow 4">
            <a:extLst>
              <a:ext uri="{FF2B5EF4-FFF2-40B4-BE49-F238E27FC236}">
                <a16:creationId xmlns:a16="http://schemas.microsoft.com/office/drawing/2014/main" id="{7BF8D5DB-D767-3D27-BAF9-60F9542F9486}"/>
              </a:ext>
            </a:extLst>
          </p:cNvPr>
          <p:cNvSpPr/>
          <p:nvPr/>
        </p:nvSpPr>
        <p:spPr>
          <a:xfrm>
            <a:off x="2716796" y="2752531"/>
            <a:ext cx="1147667" cy="1512344"/>
          </a:xfrm>
          <a:prstGeom prst="donut">
            <a:avLst>
              <a:gd name="adj" fmla="val 8108"/>
            </a:avLst>
          </a:prstGeom>
          <a:solidFill>
            <a:srgbClr val="FFC00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Speech Bubble: Rectangle with Corners Rounded 6">
            <a:extLst>
              <a:ext uri="{FF2B5EF4-FFF2-40B4-BE49-F238E27FC236}">
                <a16:creationId xmlns:a16="http://schemas.microsoft.com/office/drawing/2014/main" id="{BFEFDBDA-B7D2-D0A3-CB0C-6CC4672254A2}"/>
              </a:ext>
            </a:extLst>
          </p:cNvPr>
          <p:cNvSpPr/>
          <p:nvPr/>
        </p:nvSpPr>
        <p:spPr>
          <a:xfrm>
            <a:off x="159811" y="2192693"/>
            <a:ext cx="1520890" cy="2305737"/>
          </a:xfrm>
          <a:prstGeom prst="wedgeRoundRectCallout">
            <a:avLst>
              <a:gd name="adj1" fmla="val 137205"/>
              <a:gd name="adj2" fmla="val 12236"/>
              <a:gd name="adj3" fmla="val 16667"/>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1000" dirty="0">
                <a:solidFill>
                  <a:schemeClr val="tx1"/>
                </a:solidFill>
              </a:rPr>
              <a:t>Isolated Voltage sense is powered by voltages higher then 100V on primary side. Anything lower, circuit is not working reliable. Careful ramp up sequence is mandatory to avoid dangerous overshoot when starting reverse mode operation.</a:t>
            </a:r>
            <a:endParaRPr lang="en-US" sz="1000" dirty="0">
              <a:solidFill>
                <a:schemeClr val="tx1"/>
              </a:solidFill>
            </a:endParaRPr>
          </a:p>
        </p:txBody>
      </p:sp>
    </p:spTree>
    <p:extLst>
      <p:ext uri="{BB962C8B-B14F-4D97-AF65-F5344CB8AC3E}">
        <p14:creationId xmlns:p14="http://schemas.microsoft.com/office/powerpoint/2010/main" val="37354826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15C8B-4117-F3FB-5194-9A05DB9CAE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2D4386-CF5F-DDA8-CF05-29BECA5FA7C3}"/>
              </a:ext>
            </a:extLst>
          </p:cNvPr>
          <p:cNvSpPr>
            <a:spLocks noGrp="1"/>
          </p:cNvSpPr>
          <p:nvPr>
            <p:ph type="title"/>
          </p:nvPr>
        </p:nvSpPr>
        <p:spPr/>
        <p:txBody>
          <a:bodyPr/>
          <a:lstStyle/>
          <a:p>
            <a:r>
              <a:rPr lang="de-DE" sz="3600" dirty="0"/>
              <a:t>Typical waveforms fwd. vs rev. Simplified TPS modulation</a:t>
            </a:r>
            <a:endParaRPr lang="en-US" sz="3600" dirty="0"/>
          </a:p>
        </p:txBody>
      </p:sp>
      <p:pic>
        <p:nvPicPr>
          <p:cNvPr id="5" name="Picture 4">
            <a:extLst>
              <a:ext uri="{FF2B5EF4-FFF2-40B4-BE49-F238E27FC236}">
                <a16:creationId xmlns:a16="http://schemas.microsoft.com/office/drawing/2014/main" id="{391B2480-BC20-A9F9-449D-81046A537687}"/>
              </a:ext>
            </a:extLst>
          </p:cNvPr>
          <p:cNvPicPr>
            <a:picLocks noChangeAspect="1"/>
          </p:cNvPicPr>
          <p:nvPr/>
        </p:nvPicPr>
        <p:blipFill>
          <a:blip r:embed="rId3"/>
          <a:stretch>
            <a:fillRect/>
          </a:stretch>
        </p:blipFill>
        <p:spPr>
          <a:xfrm>
            <a:off x="65575" y="1190156"/>
            <a:ext cx="5870444" cy="3758268"/>
          </a:xfrm>
          <a:prstGeom prst="rect">
            <a:avLst/>
          </a:prstGeom>
        </p:spPr>
      </p:pic>
      <p:pic>
        <p:nvPicPr>
          <p:cNvPr id="7" name="Picture 6">
            <a:extLst>
              <a:ext uri="{FF2B5EF4-FFF2-40B4-BE49-F238E27FC236}">
                <a16:creationId xmlns:a16="http://schemas.microsoft.com/office/drawing/2014/main" id="{26CFB41E-EF56-B065-9059-1BB2EE816F91}"/>
              </a:ext>
            </a:extLst>
          </p:cNvPr>
          <p:cNvPicPr>
            <a:picLocks noChangeAspect="1"/>
          </p:cNvPicPr>
          <p:nvPr/>
        </p:nvPicPr>
        <p:blipFill>
          <a:blip r:embed="rId4"/>
          <a:stretch>
            <a:fillRect/>
          </a:stretch>
        </p:blipFill>
        <p:spPr>
          <a:xfrm>
            <a:off x="6096000" y="1209994"/>
            <a:ext cx="5870444" cy="3738430"/>
          </a:xfrm>
          <a:prstGeom prst="rect">
            <a:avLst/>
          </a:prstGeom>
        </p:spPr>
      </p:pic>
      <p:sp>
        <p:nvSpPr>
          <p:cNvPr id="3" name="TextBox 2">
            <a:extLst>
              <a:ext uri="{FF2B5EF4-FFF2-40B4-BE49-F238E27FC236}">
                <a16:creationId xmlns:a16="http://schemas.microsoft.com/office/drawing/2014/main" id="{AA0CE4F7-11D6-3533-9D40-3C6CFB9B79AB}"/>
              </a:ext>
            </a:extLst>
          </p:cNvPr>
          <p:cNvSpPr txBox="1"/>
          <p:nvPr/>
        </p:nvSpPr>
        <p:spPr>
          <a:xfrm>
            <a:off x="1994272" y="5265044"/>
            <a:ext cx="2105385" cy="677108"/>
          </a:xfrm>
          <a:prstGeom prst="rect">
            <a:avLst/>
          </a:prstGeom>
          <a:noFill/>
        </p:spPr>
        <p:txBody>
          <a:bodyPr wrap="none" rtlCol="0">
            <a:spAutoFit/>
          </a:bodyPr>
          <a:lstStyle/>
          <a:p>
            <a:r>
              <a:rPr lang="de-DE" sz="2400" dirty="0"/>
              <a:t>Forward mode</a:t>
            </a:r>
          </a:p>
          <a:p>
            <a:r>
              <a:rPr lang="de-DE" sz="1400" dirty="0"/>
              <a:t>(positive active power)</a:t>
            </a:r>
            <a:endParaRPr lang="en-US" sz="1400" dirty="0"/>
          </a:p>
        </p:txBody>
      </p:sp>
      <p:sp>
        <p:nvSpPr>
          <p:cNvPr id="4" name="TextBox 3">
            <a:extLst>
              <a:ext uri="{FF2B5EF4-FFF2-40B4-BE49-F238E27FC236}">
                <a16:creationId xmlns:a16="http://schemas.microsoft.com/office/drawing/2014/main" id="{934D5769-30B8-5736-8D8F-A8879D629465}"/>
              </a:ext>
            </a:extLst>
          </p:cNvPr>
          <p:cNvSpPr txBox="1"/>
          <p:nvPr/>
        </p:nvSpPr>
        <p:spPr>
          <a:xfrm>
            <a:off x="7871673" y="5284883"/>
            <a:ext cx="1960537" cy="954107"/>
          </a:xfrm>
          <a:prstGeom prst="rect">
            <a:avLst/>
          </a:prstGeom>
          <a:noFill/>
        </p:spPr>
        <p:txBody>
          <a:bodyPr wrap="none" rtlCol="0">
            <a:spAutoFit/>
          </a:bodyPr>
          <a:lstStyle/>
          <a:p>
            <a:r>
              <a:rPr lang="de-DE" dirty="0"/>
              <a:t>Reverse</a:t>
            </a:r>
            <a:r>
              <a:rPr lang="de-DE" sz="2400" dirty="0"/>
              <a:t> mode</a:t>
            </a:r>
          </a:p>
          <a:p>
            <a:r>
              <a:rPr lang="de-DE" sz="1400" dirty="0"/>
              <a:t>(negative active power)</a:t>
            </a:r>
            <a:endParaRPr lang="en-US" sz="1400" dirty="0"/>
          </a:p>
          <a:p>
            <a:endParaRPr lang="en-US" dirty="0"/>
          </a:p>
        </p:txBody>
      </p:sp>
    </p:spTree>
    <p:extLst>
      <p:ext uri="{BB962C8B-B14F-4D97-AF65-F5344CB8AC3E}">
        <p14:creationId xmlns:p14="http://schemas.microsoft.com/office/powerpoint/2010/main" val="250417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2B85C-9BD0-E902-1372-BF87328EA70F}"/>
              </a:ext>
            </a:extLst>
          </p:cNvPr>
          <p:cNvSpPr>
            <a:spLocks noGrp="1"/>
          </p:cNvSpPr>
          <p:nvPr>
            <p:ph type="title"/>
          </p:nvPr>
        </p:nvSpPr>
        <p:spPr/>
        <p:txBody>
          <a:bodyPr/>
          <a:lstStyle/>
          <a:p>
            <a:r>
              <a:rPr lang="en-GB" dirty="0"/>
              <a:t>MCC PWM4</a:t>
            </a:r>
            <a:endParaRPr lang="en-US" dirty="0"/>
          </a:p>
        </p:txBody>
      </p:sp>
      <p:pic>
        <p:nvPicPr>
          <p:cNvPr id="5" name="Picture 4">
            <a:extLst>
              <a:ext uri="{FF2B5EF4-FFF2-40B4-BE49-F238E27FC236}">
                <a16:creationId xmlns:a16="http://schemas.microsoft.com/office/drawing/2014/main" id="{0BEF86CC-28EF-5A45-500F-EFF1FD1BCD71}"/>
              </a:ext>
            </a:extLst>
          </p:cNvPr>
          <p:cNvPicPr>
            <a:picLocks noChangeAspect="1"/>
          </p:cNvPicPr>
          <p:nvPr/>
        </p:nvPicPr>
        <p:blipFill>
          <a:blip r:embed="rId2"/>
          <a:stretch>
            <a:fillRect/>
          </a:stretch>
        </p:blipFill>
        <p:spPr>
          <a:xfrm>
            <a:off x="712839" y="1690688"/>
            <a:ext cx="5275043" cy="3992357"/>
          </a:xfrm>
          <a:prstGeom prst="rect">
            <a:avLst/>
          </a:prstGeom>
        </p:spPr>
      </p:pic>
      <p:pic>
        <p:nvPicPr>
          <p:cNvPr id="7" name="Picture 6">
            <a:extLst>
              <a:ext uri="{FF2B5EF4-FFF2-40B4-BE49-F238E27FC236}">
                <a16:creationId xmlns:a16="http://schemas.microsoft.com/office/drawing/2014/main" id="{155D67CD-55D0-57FC-B024-EC38E5C73E49}"/>
              </a:ext>
            </a:extLst>
          </p:cNvPr>
          <p:cNvPicPr>
            <a:picLocks noChangeAspect="1"/>
          </p:cNvPicPr>
          <p:nvPr/>
        </p:nvPicPr>
        <p:blipFill>
          <a:blip r:embed="rId3"/>
          <a:stretch>
            <a:fillRect/>
          </a:stretch>
        </p:blipFill>
        <p:spPr>
          <a:xfrm>
            <a:off x="6231188" y="2079061"/>
            <a:ext cx="5115196" cy="3391032"/>
          </a:xfrm>
          <a:prstGeom prst="rect">
            <a:avLst/>
          </a:prstGeom>
        </p:spPr>
      </p:pic>
    </p:spTree>
    <p:extLst>
      <p:ext uri="{BB962C8B-B14F-4D97-AF65-F5344CB8AC3E}">
        <p14:creationId xmlns:p14="http://schemas.microsoft.com/office/powerpoint/2010/main" val="5999404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33895-4BE0-EFB9-08CB-7C97CBDF747B}"/>
              </a:ext>
            </a:extLst>
          </p:cNvPr>
          <p:cNvSpPr>
            <a:spLocks noGrp="1"/>
          </p:cNvSpPr>
          <p:nvPr>
            <p:ph type="title"/>
          </p:nvPr>
        </p:nvSpPr>
        <p:spPr/>
        <p:txBody>
          <a:bodyPr/>
          <a:lstStyle/>
          <a:p>
            <a:r>
              <a:rPr lang="de-DE" sz="6600" dirty="0"/>
              <a:t>Forward mode</a:t>
            </a:r>
            <a:br>
              <a:rPr lang="de-DE" sz="6600" dirty="0"/>
            </a:br>
            <a:r>
              <a:rPr lang="de-DE" sz="4400" dirty="0"/>
              <a:t>(positive active power)</a:t>
            </a:r>
            <a:br>
              <a:rPr lang="en-US" sz="4400" dirty="0"/>
            </a:br>
            <a:endParaRPr lang="en-US" dirty="0"/>
          </a:p>
        </p:txBody>
      </p:sp>
      <p:pic>
        <p:nvPicPr>
          <p:cNvPr id="5" name="Picture 4">
            <a:extLst>
              <a:ext uri="{FF2B5EF4-FFF2-40B4-BE49-F238E27FC236}">
                <a16:creationId xmlns:a16="http://schemas.microsoft.com/office/drawing/2014/main" id="{60963E7A-BB83-8A08-669A-BC0EA049BEB6}"/>
              </a:ext>
            </a:extLst>
          </p:cNvPr>
          <p:cNvPicPr>
            <a:picLocks noChangeAspect="1"/>
          </p:cNvPicPr>
          <p:nvPr/>
        </p:nvPicPr>
        <p:blipFill>
          <a:blip r:embed="rId2"/>
          <a:srcRect l="985" t="1786" r="1006" b="859"/>
          <a:stretch/>
        </p:blipFill>
        <p:spPr>
          <a:xfrm>
            <a:off x="2448911" y="1797269"/>
            <a:ext cx="7493876" cy="4761187"/>
          </a:xfrm>
          <a:prstGeom prst="rect">
            <a:avLst/>
          </a:prstGeom>
        </p:spPr>
      </p:pic>
    </p:spTree>
    <p:extLst>
      <p:ext uri="{BB962C8B-B14F-4D97-AF65-F5344CB8AC3E}">
        <p14:creationId xmlns:p14="http://schemas.microsoft.com/office/powerpoint/2010/main" val="39399609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8B903-D63D-EA81-6205-B4D20679DA17}"/>
              </a:ext>
            </a:extLst>
          </p:cNvPr>
          <p:cNvSpPr>
            <a:spLocks noGrp="1"/>
          </p:cNvSpPr>
          <p:nvPr>
            <p:ph type="title"/>
          </p:nvPr>
        </p:nvSpPr>
        <p:spPr/>
        <p:txBody>
          <a:bodyPr/>
          <a:lstStyle/>
          <a:p>
            <a:r>
              <a:rPr lang="de-DE" dirty="0"/>
              <a:t>Reverse</a:t>
            </a:r>
            <a:r>
              <a:rPr lang="de-DE" sz="6600" dirty="0"/>
              <a:t> mode</a:t>
            </a:r>
            <a:br>
              <a:rPr lang="de-DE" sz="6600" dirty="0"/>
            </a:br>
            <a:r>
              <a:rPr lang="de-DE" sz="4400" dirty="0"/>
              <a:t>(negative active power)</a:t>
            </a:r>
            <a:br>
              <a:rPr lang="en-US" sz="4400" dirty="0"/>
            </a:br>
            <a:endParaRPr lang="en-US" dirty="0"/>
          </a:p>
        </p:txBody>
      </p:sp>
      <p:pic>
        <p:nvPicPr>
          <p:cNvPr id="5" name="Picture 4">
            <a:extLst>
              <a:ext uri="{FF2B5EF4-FFF2-40B4-BE49-F238E27FC236}">
                <a16:creationId xmlns:a16="http://schemas.microsoft.com/office/drawing/2014/main" id="{407C46BC-89B4-B65A-85B5-0E9A6014E229}"/>
              </a:ext>
            </a:extLst>
          </p:cNvPr>
          <p:cNvPicPr>
            <a:picLocks noChangeAspect="1"/>
          </p:cNvPicPr>
          <p:nvPr/>
        </p:nvPicPr>
        <p:blipFill>
          <a:blip r:embed="rId2"/>
          <a:srcRect l="869" t="975" r="1368" b="1845"/>
          <a:stretch/>
        </p:blipFill>
        <p:spPr>
          <a:xfrm>
            <a:off x="3331779" y="2060028"/>
            <a:ext cx="7294180" cy="4614041"/>
          </a:xfrm>
          <a:prstGeom prst="rect">
            <a:avLst/>
          </a:prstGeom>
        </p:spPr>
      </p:pic>
    </p:spTree>
    <p:extLst>
      <p:ext uri="{BB962C8B-B14F-4D97-AF65-F5344CB8AC3E}">
        <p14:creationId xmlns:p14="http://schemas.microsoft.com/office/powerpoint/2010/main" val="2533655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C767E-2676-265A-9BE8-8927E07B68C2}"/>
              </a:ext>
            </a:extLst>
          </p:cNvPr>
          <p:cNvSpPr>
            <a:spLocks noGrp="1"/>
          </p:cNvSpPr>
          <p:nvPr>
            <p:ph type="title"/>
          </p:nvPr>
        </p:nvSpPr>
        <p:spPr/>
        <p:txBody>
          <a:bodyPr/>
          <a:lstStyle/>
          <a:p>
            <a:r>
              <a:rPr lang="en-GB" dirty="0" err="1"/>
              <a:t>FB_Vdd</a:t>
            </a:r>
            <a:r>
              <a:rPr lang="en-GB" dirty="0"/>
              <a:t>-PWM_P fault implementation</a:t>
            </a:r>
            <a:endParaRPr lang="en-US" dirty="0"/>
          </a:p>
        </p:txBody>
      </p:sp>
      <p:sp>
        <p:nvSpPr>
          <p:cNvPr id="3" name="Content Placeholder 2">
            <a:extLst>
              <a:ext uri="{FF2B5EF4-FFF2-40B4-BE49-F238E27FC236}">
                <a16:creationId xmlns:a16="http://schemas.microsoft.com/office/drawing/2014/main" id="{1D0355C9-6F0D-FB60-3040-36369FC49B58}"/>
              </a:ext>
            </a:extLst>
          </p:cNvPr>
          <p:cNvSpPr>
            <a:spLocks noGrp="1"/>
          </p:cNvSpPr>
          <p:nvPr>
            <p:ph idx="1"/>
          </p:nvPr>
        </p:nvSpPr>
        <p:spPr/>
        <p:txBody>
          <a:bodyPr/>
          <a:lstStyle/>
          <a:p>
            <a:r>
              <a:rPr lang="en-GB" dirty="0"/>
              <a:t>SCCP2 input capture</a:t>
            </a:r>
          </a:p>
          <a:p>
            <a:r>
              <a:rPr lang="en-GB" dirty="0"/>
              <a:t>CLC2</a:t>
            </a:r>
          </a:p>
          <a:p>
            <a:r>
              <a:rPr lang="en-GB" dirty="0"/>
              <a:t>DMA2</a:t>
            </a:r>
            <a:endParaRPr lang="en-US" dirty="0"/>
          </a:p>
        </p:txBody>
      </p:sp>
    </p:spTree>
    <p:extLst>
      <p:ext uri="{BB962C8B-B14F-4D97-AF65-F5344CB8AC3E}">
        <p14:creationId xmlns:p14="http://schemas.microsoft.com/office/powerpoint/2010/main" val="1509000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A2252-404E-8D38-5ADA-6830CAB15B42}"/>
              </a:ext>
            </a:extLst>
          </p:cNvPr>
          <p:cNvSpPr>
            <a:spLocks noGrp="1"/>
          </p:cNvSpPr>
          <p:nvPr>
            <p:ph type="title"/>
          </p:nvPr>
        </p:nvSpPr>
        <p:spPr/>
        <p:txBody>
          <a:bodyPr/>
          <a:lstStyle/>
          <a:p>
            <a:r>
              <a:rPr lang="en-GB" dirty="0"/>
              <a:t>DAB operation</a:t>
            </a:r>
            <a:endParaRPr lang="en-US" dirty="0"/>
          </a:p>
        </p:txBody>
      </p:sp>
      <p:pic>
        <p:nvPicPr>
          <p:cNvPr id="7" name="Picture 6">
            <a:extLst>
              <a:ext uri="{FF2B5EF4-FFF2-40B4-BE49-F238E27FC236}">
                <a16:creationId xmlns:a16="http://schemas.microsoft.com/office/drawing/2014/main" id="{11AD3DFE-3AA8-01F3-C023-46349D5AB856}"/>
              </a:ext>
            </a:extLst>
          </p:cNvPr>
          <p:cNvPicPr>
            <a:picLocks noChangeAspect="1"/>
          </p:cNvPicPr>
          <p:nvPr/>
        </p:nvPicPr>
        <p:blipFill>
          <a:blip r:embed="rId2"/>
          <a:stretch>
            <a:fillRect/>
          </a:stretch>
        </p:blipFill>
        <p:spPr>
          <a:xfrm>
            <a:off x="838200" y="1525505"/>
            <a:ext cx="10097030" cy="4678649"/>
          </a:xfrm>
          <a:prstGeom prst="rect">
            <a:avLst/>
          </a:prstGeom>
        </p:spPr>
      </p:pic>
    </p:spTree>
    <p:extLst>
      <p:ext uri="{BB962C8B-B14F-4D97-AF65-F5344CB8AC3E}">
        <p14:creationId xmlns:p14="http://schemas.microsoft.com/office/powerpoint/2010/main" val="782662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5C728-9D82-F58D-4AF1-8966DCC379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2C83551-39D9-AE0E-4578-517936715E6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5F04333-A061-CCEC-D713-41663A86CDE1}"/>
              </a:ext>
            </a:extLst>
          </p:cNvPr>
          <p:cNvPicPr>
            <a:picLocks noChangeAspect="1"/>
          </p:cNvPicPr>
          <p:nvPr/>
        </p:nvPicPr>
        <p:blipFill>
          <a:blip r:embed="rId2"/>
          <a:stretch>
            <a:fillRect/>
          </a:stretch>
        </p:blipFill>
        <p:spPr>
          <a:xfrm>
            <a:off x="1681316" y="1657137"/>
            <a:ext cx="9173497" cy="4519826"/>
          </a:xfrm>
          <a:prstGeom prst="rect">
            <a:avLst/>
          </a:prstGeom>
        </p:spPr>
      </p:pic>
      <p:sp>
        <p:nvSpPr>
          <p:cNvPr id="6" name="Oval 5">
            <a:extLst>
              <a:ext uri="{FF2B5EF4-FFF2-40B4-BE49-F238E27FC236}">
                <a16:creationId xmlns:a16="http://schemas.microsoft.com/office/drawing/2014/main" id="{CE48D909-9699-0A9C-2CCB-566A7334E459}"/>
              </a:ext>
            </a:extLst>
          </p:cNvPr>
          <p:cNvSpPr/>
          <p:nvPr/>
        </p:nvSpPr>
        <p:spPr>
          <a:xfrm>
            <a:off x="1130710" y="4896465"/>
            <a:ext cx="4031225" cy="737419"/>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CD4C18D-3217-CCFB-5308-9785C164F36C}"/>
              </a:ext>
            </a:extLst>
          </p:cNvPr>
          <p:cNvSpPr txBox="1"/>
          <p:nvPr/>
        </p:nvSpPr>
        <p:spPr>
          <a:xfrm>
            <a:off x="157315" y="5633884"/>
            <a:ext cx="5774530" cy="369332"/>
          </a:xfrm>
          <a:prstGeom prst="rect">
            <a:avLst/>
          </a:prstGeom>
          <a:noFill/>
        </p:spPr>
        <p:txBody>
          <a:bodyPr wrap="none" rtlCol="0">
            <a:spAutoFit/>
          </a:bodyPr>
          <a:lstStyle/>
          <a:p>
            <a:r>
              <a:rPr lang="en-GB" dirty="0">
                <a:solidFill>
                  <a:schemeClr val="accent2">
                    <a:lumMod val="75000"/>
                  </a:schemeClr>
                </a:solidFill>
              </a:rPr>
              <a:t>Inductor current naturally forces commutation of Diode</a:t>
            </a:r>
            <a:endParaRPr lang="en-US" dirty="0">
              <a:solidFill>
                <a:schemeClr val="accent2">
                  <a:lumMod val="75000"/>
                </a:schemeClr>
              </a:solidFill>
            </a:endParaRPr>
          </a:p>
        </p:txBody>
      </p:sp>
    </p:spTree>
    <p:extLst>
      <p:ext uri="{BB962C8B-B14F-4D97-AF65-F5344CB8AC3E}">
        <p14:creationId xmlns:p14="http://schemas.microsoft.com/office/powerpoint/2010/main" val="24767120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5753</TotalTime>
  <Words>1539</Words>
  <Application>Microsoft Office PowerPoint</Application>
  <PresentationFormat>Widescreen</PresentationFormat>
  <Paragraphs>471</Paragraphs>
  <Slides>61</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61</vt:i4>
      </vt:variant>
    </vt:vector>
  </HeadingPairs>
  <TitlesOfParts>
    <vt:vector size="71" baseType="lpstr">
      <vt:lpstr>Aptos</vt:lpstr>
      <vt:lpstr>Aptos Display</vt:lpstr>
      <vt:lpstr>Arial</vt:lpstr>
      <vt:lpstr>Arial Narrow</vt:lpstr>
      <vt:lpstr>Calibri</vt:lpstr>
      <vt:lpstr>Calibri Light</vt:lpstr>
      <vt:lpstr>Cambria Math</vt:lpstr>
      <vt:lpstr>Times New Roman</vt:lpstr>
      <vt:lpstr>TimesNewRoman</vt:lpstr>
      <vt:lpstr>Office Theme</vt:lpstr>
      <vt:lpstr>Dual Active Bridge</vt:lpstr>
      <vt:lpstr>PWM Configuration – Cascaded PWM 1-2-3-4</vt:lpstr>
      <vt:lpstr>MCC PWM1</vt:lpstr>
      <vt:lpstr>MCC PWM2</vt:lpstr>
      <vt:lpstr>MCC PWM3</vt:lpstr>
      <vt:lpstr>MCC PWM4</vt:lpstr>
      <vt:lpstr>FB_Vdd-PWM_P fault implementation</vt:lpstr>
      <vt:lpstr>DAB operation</vt:lpstr>
      <vt:lpstr>PowerPoint Presentation</vt:lpstr>
      <vt:lpstr>PowerPoint Presentation</vt:lpstr>
      <vt:lpstr>Deadtime equation for ZVS</vt:lpstr>
      <vt:lpstr>ZCS</vt:lpstr>
      <vt:lpstr>A new modulation to achieve soft switching ZCS</vt:lpstr>
      <vt:lpstr>Actual testing to the DAB board in Garching (Open Loop measurement) – no Power flow</vt:lpstr>
      <vt:lpstr>Actual testing to the DAB board in Garching (Open Loop measurement) – with Power flow</vt:lpstr>
      <vt:lpstr>Actual testing to the DAB board in Garching (Open Loop measurement) – with Power flow</vt:lpstr>
      <vt:lpstr>New ramp up –Vloop reference test</vt:lpstr>
      <vt:lpstr>New ramp up –Iloop reference test</vt:lpstr>
      <vt:lpstr>New ramp up –Ploop reference test</vt:lpstr>
      <vt:lpstr>ISR timing tasks :: 100KHz execution time</vt:lpstr>
      <vt:lpstr>Control loop execution</vt:lpstr>
      <vt:lpstr>Firmware Structure</vt:lpstr>
      <vt:lpstr>Firmware Structure</vt:lpstr>
      <vt:lpstr>Firmware Structure</vt:lpstr>
      <vt:lpstr>PowerPoint Presentation</vt:lpstr>
      <vt:lpstr>PowerPoint Presentation</vt:lpstr>
      <vt:lpstr>PowerPoint Presentation</vt:lpstr>
      <vt:lpstr>Firmware Block Diagram</vt:lpstr>
      <vt:lpstr>PowerPoint Presentation</vt:lpstr>
      <vt:lpstr>PowerPoint Presentation</vt:lpstr>
      <vt:lpstr>PowerPoint Presentation</vt:lpstr>
      <vt:lpstr>PowerPoint Presentation</vt:lpstr>
      <vt:lpstr>PWM Configuration – Cascaded PWM 1-2-3-4</vt:lpstr>
      <vt:lpstr>PWM Configuration – Cascaded PWM 1-2-3-4</vt:lpstr>
      <vt:lpstr>PowerPoint Presentation</vt:lpstr>
      <vt:lpstr>DAB Garching test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Remaining tasks for DAB</vt:lpstr>
      <vt:lpstr>Next Quarter Tasks</vt:lpstr>
      <vt:lpstr>PowerPoint Presentation</vt:lpstr>
      <vt:lpstr>PowerPoint Presentation</vt:lpstr>
      <vt:lpstr>PowerPoint Presentation</vt:lpstr>
      <vt:lpstr>With reverse mode operation</vt:lpstr>
      <vt:lpstr>PowerPoint Presentation</vt:lpstr>
      <vt:lpstr>Power Board Visualizer bidirectional xml version</vt:lpstr>
      <vt:lpstr>Power Board Visualizer bidirectional xml version</vt:lpstr>
      <vt:lpstr>Power Board Visualizer bidirectional xml version</vt:lpstr>
      <vt:lpstr>DAB Bidirectional DCDC – Block diagram of Hardware (TSS)</vt:lpstr>
      <vt:lpstr>Typical waveforms fwd. vs rev. Simplified TPS modulation</vt:lpstr>
      <vt:lpstr>Forward mode (positive active power) </vt:lpstr>
      <vt:lpstr>Reverse mode (negative active power)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Kristine Angelica Panghulan - M15690</dc:creator>
  <cp:lastModifiedBy>Kristine Angelica Panghulan - M15690</cp:lastModifiedBy>
  <cp:revision>41</cp:revision>
  <dcterms:created xsi:type="dcterms:W3CDTF">2024-07-02T22:00:27Z</dcterms:created>
  <dcterms:modified xsi:type="dcterms:W3CDTF">2025-03-19T17:16:26Z</dcterms:modified>
</cp:coreProperties>
</file>